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4" r:id="rId8"/>
    <p:sldId id="263" r:id="rId9"/>
    <p:sldId id="265" r:id="rId10"/>
    <p:sldId id="271" r:id="rId11"/>
    <p:sldId id="266" r:id="rId12"/>
    <p:sldId id="267" r:id="rId13"/>
    <p:sldId id="268" r:id="rId14"/>
    <p:sldId id="259" r:id="rId15"/>
    <p:sldId id="269" r:id="rId16"/>
    <p:sldId id="270" r:id="rId17"/>
    <p:sldId id="294" r:id="rId18"/>
    <p:sldId id="295" r:id="rId19"/>
    <p:sldId id="273" r:id="rId20"/>
    <p:sldId id="274" r:id="rId21"/>
    <p:sldId id="275" r:id="rId22"/>
    <p:sldId id="272" r:id="rId23"/>
    <p:sldId id="29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gb2312"/>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20" autoAdjust="0"/>
  </p:normalViewPr>
  <p:slideViewPr>
    <p:cSldViewPr>
      <p:cViewPr>
        <p:scale>
          <a:sx n="70" d="100"/>
          <a:sy n="70" d="100"/>
        </p:scale>
        <p:origin x="-1374"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1026" name="Picture 2"/>
          <p:cNvPicPr>
            <a:picLocks noChangeAspect="1" noChangeArrowheads="1"/>
          </p:cNvPicPr>
          <p:nvPr userDrawn="1"/>
        </p:nvPicPr>
        <p:blipFill>
          <a:blip r:embed="rId2"/>
          <a:srcRect/>
          <a:stretch>
            <a:fillRect/>
          </a:stretch>
        </p:blipFill>
        <p:spPr bwMode="auto">
          <a:xfrm>
            <a:off x="214282" y="0"/>
            <a:ext cx="1771650" cy="962025"/>
          </a:xfrm>
          <a:prstGeom prst="rect">
            <a:avLst/>
          </a:prstGeom>
          <a:noFill/>
          <a:ln w="9525">
            <a:noFill/>
            <a:miter lim="800000"/>
            <a:headEnd/>
            <a:tailEnd/>
          </a:ln>
          <a:effectLst/>
        </p:spPr>
      </p:pic>
      <p:pic>
        <p:nvPicPr>
          <p:cNvPr id="1027" name="Picture 3"/>
          <p:cNvPicPr>
            <a:picLocks noChangeAspect="1" noChangeArrowheads="1"/>
          </p:cNvPicPr>
          <p:nvPr userDrawn="1"/>
        </p:nvPicPr>
        <p:blipFill>
          <a:blip r:embed="rId3"/>
          <a:srcRect/>
          <a:stretch>
            <a:fillRect/>
          </a:stretch>
        </p:blipFill>
        <p:spPr bwMode="auto">
          <a:xfrm>
            <a:off x="5248275" y="0"/>
            <a:ext cx="3895725" cy="1866900"/>
          </a:xfrm>
          <a:prstGeom prst="rect">
            <a:avLst/>
          </a:prstGeom>
          <a:noFill/>
          <a:ln w="9525">
            <a:noFill/>
            <a:miter lim="800000"/>
            <a:headEnd/>
            <a:tailEnd/>
          </a:ln>
          <a:effectLst/>
        </p:spPr>
      </p:pic>
      <p:pic>
        <p:nvPicPr>
          <p:cNvPr id="1028" name="Picture 4"/>
          <p:cNvPicPr>
            <a:picLocks noChangeAspect="1" noChangeArrowheads="1"/>
          </p:cNvPicPr>
          <p:nvPr userDrawn="1"/>
        </p:nvPicPr>
        <p:blipFill>
          <a:blip r:embed="rId4"/>
          <a:srcRect/>
          <a:stretch>
            <a:fillRect/>
          </a:stretch>
        </p:blipFill>
        <p:spPr bwMode="auto">
          <a:xfrm>
            <a:off x="8515350" y="1914525"/>
            <a:ext cx="628650" cy="4943475"/>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2016/4/6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2016/4/6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6" name="Picture 2"/>
          <p:cNvPicPr>
            <a:picLocks noChangeAspect="1" noChangeArrowheads="1"/>
          </p:cNvPicPr>
          <p:nvPr userDrawn="1"/>
        </p:nvPicPr>
        <p:blipFill>
          <a:blip r:embed="rId2"/>
          <a:srcRect/>
          <a:stretch>
            <a:fillRect/>
          </a:stretch>
        </p:blipFill>
        <p:spPr bwMode="auto">
          <a:xfrm>
            <a:off x="214282" y="0"/>
            <a:ext cx="1771650" cy="962025"/>
          </a:xfrm>
          <a:prstGeom prst="rect">
            <a:avLst/>
          </a:prstGeom>
          <a:noFill/>
          <a:ln w="9525">
            <a:noFill/>
            <a:miter lim="800000"/>
            <a:headEnd/>
            <a:tailEnd/>
          </a:ln>
          <a:effectLst/>
        </p:spPr>
      </p:pic>
      <p:pic>
        <p:nvPicPr>
          <p:cNvPr id="7" name="Picture 3"/>
          <p:cNvPicPr>
            <a:picLocks noChangeAspect="1" noChangeArrowheads="1"/>
          </p:cNvPicPr>
          <p:nvPr userDrawn="1"/>
        </p:nvPicPr>
        <p:blipFill>
          <a:blip r:embed="rId3"/>
          <a:srcRect/>
          <a:stretch>
            <a:fillRect/>
          </a:stretch>
        </p:blipFill>
        <p:spPr bwMode="auto">
          <a:xfrm>
            <a:off x="5248275" y="0"/>
            <a:ext cx="3895725" cy="1866900"/>
          </a:xfrm>
          <a:prstGeom prst="rect">
            <a:avLst/>
          </a:prstGeom>
          <a:noFill/>
          <a:ln w="9525">
            <a:noFill/>
            <a:miter lim="800000"/>
            <a:headEnd/>
            <a:tailEnd/>
          </a:ln>
          <a:effectLst/>
        </p:spPr>
      </p:pic>
      <p:pic>
        <p:nvPicPr>
          <p:cNvPr id="8" name="Picture 4"/>
          <p:cNvPicPr>
            <a:picLocks noChangeAspect="1" noChangeArrowheads="1"/>
          </p:cNvPicPr>
          <p:nvPr userDrawn="1"/>
        </p:nvPicPr>
        <p:blipFill>
          <a:blip r:embed="rId4"/>
          <a:srcRect/>
          <a:stretch>
            <a:fillRect/>
          </a:stretch>
        </p:blipFill>
        <p:spPr bwMode="auto">
          <a:xfrm>
            <a:off x="8515350" y="1914525"/>
            <a:ext cx="628650" cy="4943475"/>
          </a:xfrm>
          <a:prstGeom prst="rect">
            <a:avLst/>
          </a:prstGeom>
          <a:noFill/>
          <a:ln w="9525">
            <a:noFill/>
            <a:miter lim="800000"/>
            <a:headEnd/>
            <a:tailEnd/>
          </a:ln>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2016/4/6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2016/4/6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file:///D:\candy\Materials\1&#12289;&#21516;&#19968;&#36164;&#26009;&#24211;&#25991;&#20214;&#22841;\&#20844;&#21496;&#20135;&#21697;&#36164;&#26009;\Bitop\bitop%2020150617\&#26497;&#31471;&#29615;&#22659;.m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ideo" Target="file:///D:\candy\Materials\1&#12289;&#21516;&#19968;&#36164;&#26009;&#24211;&#25991;&#20214;&#22841;\&#20844;&#21496;&#20135;&#21697;&#36164;&#26009;\Bitop\glycoin%20natural\Glycoin%20natural--Bitop\&#19981;&#27515;&#33609;&#24320;&#33457;.m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14348" y="2244727"/>
            <a:ext cx="7772400" cy="1470025"/>
          </a:xfrm>
        </p:spPr>
        <p:txBody>
          <a:bodyPr>
            <a:normAutofit fontScale="90000"/>
          </a:bodyPr>
          <a:lstStyle/>
          <a:p>
            <a:pPr algn="l"/>
            <a:r>
              <a:rPr lang="en-US" altLang="zh-CN" dirty="0" smtClean="0"/>
              <a:t/>
            </a:r>
            <a:br>
              <a:rPr lang="en-US" altLang="zh-CN" dirty="0" smtClean="0"/>
            </a:br>
            <a:r>
              <a:rPr lang="en-US" altLang="zh-CN" dirty="0" smtClean="0"/>
              <a:t>    </a:t>
            </a:r>
            <a:r>
              <a:rPr lang="zh-CN" altLang="en-US" sz="6000" b="1" dirty="0" smtClean="0">
                <a:solidFill>
                  <a:schemeClr val="tx1">
                    <a:lumMod val="75000"/>
                    <a:lumOff val="25000"/>
                  </a:schemeClr>
                </a:solidFill>
              </a:rPr>
              <a:t>格莱可因</a:t>
            </a:r>
            <a:r>
              <a:rPr lang="en-US" sz="6000" b="1" baseline="30000" dirty="0" smtClean="0">
                <a:solidFill>
                  <a:schemeClr val="tx1">
                    <a:lumMod val="75000"/>
                    <a:lumOff val="25000"/>
                  </a:schemeClr>
                </a:solidFill>
              </a:rPr>
              <a:t>®</a:t>
            </a:r>
            <a:r>
              <a:rPr lang="zh-CN" altLang="en-US" sz="6000" b="1" dirty="0" smtClean="0">
                <a:solidFill>
                  <a:srgbClr val="00B050"/>
                </a:solidFill>
              </a:rPr>
              <a:t>天然素</a:t>
            </a:r>
            <a:r>
              <a:rPr lang="en-US" altLang="zh-CN" b="1" dirty="0" smtClean="0">
                <a:solidFill>
                  <a:srgbClr val="00B050"/>
                </a:solidFill>
              </a:rPr>
              <a:t/>
            </a:r>
            <a:br>
              <a:rPr lang="en-US" altLang="zh-CN" b="1" dirty="0" smtClean="0">
                <a:solidFill>
                  <a:srgbClr val="00B050"/>
                </a:solidFill>
              </a:rPr>
            </a:br>
            <a:r>
              <a:rPr lang="en-US" altLang="zh-CN" b="1" dirty="0" smtClean="0">
                <a:solidFill>
                  <a:srgbClr val="00B050"/>
                </a:solidFill>
              </a:rPr>
              <a:t>                               </a:t>
            </a:r>
            <a:r>
              <a:rPr lang="en-US" altLang="zh-CN" sz="4000" dirty="0" smtClean="0"/>
              <a:t>——</a:t>
            </a:r>
            <a:r>
              <a:rPr lang="zh-CN" altLang="en-US" sz="4000" dirty="0" smtClean="0"/>
              <a:t>细胞激活剂</a:t>
            </a:r>
            <a:endParaRPr lang="zh-CN" altLang="en-US" sz="4000" dirty="0"/>
          </a:p>
        </p:txBody>
      </p:sp>
      <p:sp>
        <p:nvSpPr>
          <p:cNvPr id="3" name="副标题 2"/>
          <p:cNvSpPr>
            <a:spLocks noGrp="1"/>
          </p:cNvSpPr>
          <p:nvPr>
            <p:ph type="subTitle" idx="1"/>
          </p:nvPr>
        </p:nvSpPr>
        <p:spPr>
          <a:xfrm>
            <a:off x="1500166" y="4391044"/>
            <a:ext cx="5929354" cy="1752600"/>
          </a:xfrm>
        </p:spPr>
        <p:txBody>
          <a:bodyPr/>
          <a:lstStyle/>
          <a:p>
            <a:r>
              <a:rPr lang="zh-CN" altLang="en-US" b="1" dirty="0" smtClean="0">
                <a:solidFill>
                  <a:schemeClr val="tx1"/>
                </a:solidFill>
              </a:rPr>
              <a:t>自然的生命奇迹</a:t>
            </a:r>
            <a:r>
              <a:rPr lang="en-US" altLang="zh-CN" b="1" dirty="0" smtClean="0">
                <a:solidFill>
                  <a:schemeClr val="tx1"/>
                </a:solidFill>
              </a:rPr>
              <a:t>——</a:t>
            </a:r>
            <a:r>
              <a:rPr lang="zh-CN" altLang="en-US" b="1" dirty="0" smtClean="0">
                <a:solidFill>
                  <a:schemeClr val="tx1"/>
                </a:solidFill>
              </a:rPr>
              <a:t>高含量天然活性成分</a:t>
            </a:r>
            <a:endParaRPr lang="zh-CN" altLang="en-US" b="1"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1071538" y="1419219"/>
            <a:ext cx="6429375" cy="1152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857240"/>
            <a:ext cx="8229600" cy="1143000"/>
          </a:xfrm>
        </p:spPr>
        <p:txBody>
          <a:bodyPr>
            <a:normAutofit/>
          </a:bodyPr>
          <a:lstStyle/>
          <a:p>
            <a:pPr algn="l"/>
            <a:r>
              <a:rPr lang="zh-CN" altLang="en-US" sz="3200" dirty="0" smtClean="0"/>
              <a:t>产品信息</a:t>
            </a:r>
            <a:endParaRPr lang="zh-CN" altLang="en-US" sz="3200" dirty="0"/>
          </a:p>
        </p:txBody>
      </p:sp>
      <p:sp>
        <p:nvSpPr>
          <p:cNvPr id="3" name="TextBox 2"/>
          <p:cNvSpPr txBox="1"/>
          <p:nvPr/>
        </p:nvSpPr>
        <p:spPr>
          <a:xfrm>
            <a:off x="3929090" y="1990074"/>
            <a:ext cx="4286248" cy="1938992"/>
          </a:xfrm>
          <a:prstGeom prst="rect">
            <a:avLst/>
          </a:prstGeom>
          <a:noFill/>
        </p:spPr>
        <p:txBody>
          <a:bodyPr wrap="square" rtlCol="0">
            <a:spAutoFit/>
          </a:bodyPr>
          <a:lstStyle/>
          <a:p>
            <a:pPr>
              <a:buFont typeface="Arial" pitchFamily="34" charset="0"/>
              <a:buChar char="•"/>
            </a:pPr>
            <a:r>
              <a:rPr lang="en-US" altLang="zh-CN" sz="2000" dirty="0" smtClean="0"/>
              <a:t>INCI=</a:t>
            </a:r>
            <a:r>
              <a:rPr lang="zh-CN" altLang="en-US" sz="2000" dirty="0" smtClean="0"/>
              <a:t>甘油葡糖苷</a:t>
            </a:r>
            <a:endParaRPr lang="en-US" altLang="zh-CN" sz="2000" dirty="0" smtClean="0"/>
          </a:p>
          <a:p>
            <a:pPr>
              <a:buFont typeface="Arial" pitchFamily="34" charset="0"/>
              <a:buChar char="•"/>
            </a:pPr>
            <a:endParaRPr lang="en-US" altLang="zh-CN" sz="2000" dirty="0" smtClean="0"/>
          </a:p>
          <a:p>
            <a:pPr>
              <a:buFont typeface="Arial" pitchFamily="34" charset="0"/>
              <a:buChar char="•"/>
            </a:pPr>
            <a:r>
              <a:rPr lang="zh-CN" altLang="en-US" sz="2000" dirty="0" smtClean="0"/>
              <a:t>天然物质</a:t>
            </a:r>
            <a:endParaRPr lang="en-US" altLang="zh-CN" sz="2000" dirty="0" smtClean="0"/>
          </a:p>
          <a:p>
            <a:pPr>
              <a:buFont typeface="Arial" pitchFamily="34" charset="0"/>
              <a:buChar char="•"/>
            </a:pPr>
            <a:endParaRPr lang="en-US" altLang="zh-CN" sz="2000" dirty="0" smtClean="0"/>
          </a:p>
          <a:p>
            <a:pPr>
              <a:buFont typeface="Arial" pitchFamily="34" charset="0"/>
              <a:buChar char="•"/>
            </a:pPr>
            <a:r>
              <a:rPr lang="zh-CN" altLang="en-US" sz="2000" dirty="0" smtClean="0"/>
              <a:t>通过蔗糖和甘油经生物催化过程（酶促反应）制得</a:t>
            </a:r>
            <a:endParaRPr lang="zh-CN" altLang="en-US" sz="2000" dirty="0"/>
          </a:p>
        </p:txBody>
      </p:sp>
      <p:pic>
        <p:nvPicPr>
          <p:cNvPr id="9218" name="Picture 2"/>
          <p:cNvPicPr>
            <a:picLocks noChangeAspect="1" noChangeArrowheads="1"/>
          </p:cNvPicPr>
          <p:nvPr/>
        </p:nvPicPr>
        <p:blipFill>
          <a:blip r:embed="rId2"/>
          <a:srcRect/>
          <a:stretch>
            <a:fillRect/>
          </a:stretch>
        </p:blipFill>
        <p:spPr bwMode="auto">
          <a:xfrm>
            <a:off x="500033" y="2000240"/>
            <a:ext cx="3286589" cy="2071702"/>
          </a:xfrm>
          <a:prstGeom prst="rect">
            <a:avLst/>
          </a:prstGeom>
          <a:noFill/>
          <a:ln w="9525">
            <a:noFill/>
            <a:miter lim="800000"/>
            <a:headEnd/>
            <a:tailEnd/>
          </a:ln>
          <a:effectLst/>
        </p:spPr>
      </p:pic>
      <p:sp>
        <p:nvSpPr>
          <p:cNvPr id="5" name="TextBox 4"/>
          <p:cNvSpPr txBox="1"/>
          <p:nvPr/>
        </p:nvSpPr>
        <p:spPr>
          <a:xfrm>
            <a:off x="500034" y="4286256"/>
            <a:ext cx="7929618" cy="2246769"/>
          </a:xfrm>
          <a:prstGeom prst="rect">
            <a:avLst/>
          </a:prstGeom>
          <a:noFill/>
        </p:spPr>
        <p:txBody>
          <a:bodyPr wrap="square" rtlCol="0">
            <a:spAutoFit/>
          </a:bodyPr>
          <a:lstStyle/>
          <a:p>
            <a:r>
              <a:rPr lang="zh-CN" altLang="en-US" sz="2000" dirty="0" smtClean="0"/>
              <a:t>特殊功效：</a:t>
            </a:r>
            <a:endParaRPr lang="en-US" altLang="zh-CN" sz="2000" dirty="0" smtClean="0"/>
          </a:p>
          <a:p>
            <a:endParaRPr lang="en-US" altLang="zh-CN" sz="2000" dirty="0" smtClean="0"/>
          </a:p>
          <a:p>
            <a:r>
              <a:rPr lang="en-US" altLang="zh-CN" sz="2000" b="1" dirty="0" err="1" smtClean="0"/>
              <a:t>Glycoin</a:t>
            </a:r>
            <a:r>
              <a:rPr lang="en-US" sz="2000" b="1" baseline="30000" dirty="0" smtClean="0"/>
              <a:t>®</a:t>
            </a:r>
            <a:r>
              <a:rPr lang="en-US" altLang="zh-CN" sz="2000" b="1" dirty="0" smtClean="0"/>
              <a:t> </a:t>
            </a:r>
            <a:r>
              <a:rPr lang="en-US" altLang="zh-CN" sz="2000" b="1" dirty="0" smtClean="0">
                <a:solidFill>
                  <a:srgbClr val="00B050"/>
                </a:solidFill>
              </a:rPr>
              <a:t>Natural </a:t>
            </a:r>
            <a:r>
              <a:rPr lang="zh-CN" altLang="en-US" sz="2000" b="1" dirty="0" smtClean="0"/>
              <a:t>（格莱可因</a:t>
            </a:r>
            <a:r>
              <a:rPr lang="en-US" sz="2000" b="1" baseline="30000" dirty="0" smtClean="0"/>
              <a:t>®</a:t>
            </a:r>
            <a:r>
              <a:rPr lang="zh-CN" altLang="en-US" sz="2000" b="1" dirty="0" smtClean="0">
                <a:solidFill>
                  <a:srgbClr val="00B050"/>
                </a:solidFill>
              </a:rPr>
              <a:t>天然素 </a:t>
            </a:r>
            <a:r>
              <a:rPr lang="zh-CN" altLang="en-US" sz="2000" b="1" dirty="0" smtClean="0"/>
              <a:t>）</a:t>
            </a:r>
            <a:endParaRPr lang="en-US" altLang="zh-CN" sz="2000" b="1" dirty="0" smtClean="0"/>
          </a:p>
          <a:p>
            <a:endParaRPr lang="en-US" altLang="zh-CN" sz="2000" dirty="0" smtClean="0">
              <a:solidFill>
                <a:srgbClr val="00B050"/>
              </a:solidFill>
            </a:endParaRPr>
          </a:p>
          <a:p>
            <a:r>
              <a:rPr lang="zh-CN" altLang="en-US" sz="2000" dirty="0" smtClean="0"/>
              <a:t>是市面上唯一的甘油葡糖苷的对映异构体</a:t>
            </a:r>
            <a:endParaRPr lang="en-US" altLang="zh-CN" sz="2000" dirty="0" smtClean="0"/>
          </a:p>
          <a:p>
            <a:endParaRPr lang="en-US" altLang="zh-CN" sz="2000" dirty="0" smtClean="0"/>
          </a:p>
          <a:p>
            <a:r>
              <a:rPr lang="zh-CN" altLang="en-US" sz="2000" dirty="0" smtClean="0"/>
              <a:t>是不死草和耐盐藻为了存活和重新开花而产生的活性成分</a:t>
            </a:r>
            <a:endParaRPr lang="zh-CN" alt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42918"/>
            <a:ext cx="8229600" cy="1143000"/>
          </a:xfrm>
        </p:spPr>
        <p:txBody>
          <a:bodyPr>
            <a:normAutofit/>
          </a:bodyPr>
          <a:lstStyle/>
          <a:p>
            <a:pPr algn="l"/>
            <a:r>
              <a:rPr lang="zh-CN" altLang="en-US" sz="3200" dirty="0" smtClean="0"/>
              <a:t>保护细胞膜稳定</a:t>
            </a:r>
            <a:r>
              <a:rPr lang="en-US" altLang="zh-CN" sz="3200" dirty="0" smtClean="0"/>
              <a:t>(1/2)</a:t>
            </a:r>
            <a:endParaRPr lang="zh-CN" altLang="en-US" sz="3200" dirty="0"/>
          </a:p>
        </p:txBody>
      </p:sp>
      <p:sp>
        <p:nvSpPr>
          <p:cNvPr id="4" name="TextBox 3"/>
          <p:cNvSpPr txBox="1"/>
          <p:nvPr/>
        </p:nvSpPr>
        <p:spPr>
          <a:xfrm>
            <a:off x="500034" y="1571612"/>
            <a:ext cx="6858048" cy="584775"/>
          </a:xfrm>
          <a:prstGeom prst="rect">
            <a:avLst/>
          </a:prstGeom>
          <a:noFill/>
        </p:spPr>
        <p:txBody>
          <a:bodyPr wrap="square" rtlCol="0">
            <a:spAutoFit/>
          </a:bodyPr>
          <a:lstStyle/>
          <a:p>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 </a:t>
            </a:r>
            <a:r>
              <a:rPr lang="en-US" altLang="zh-CN" sz="1600" b="1" dirty="0" smtClean="0">
                <a:solidFill>
                  <a:srgbClr val="00B050"/>
                </a:solidFill>
              </a:rPr>
              <a:t>  </a:t>
            </a:r>
          </a:p>
          <a:p>
            <a:r>
              <a:rPr lang="zh-CN" altLang="en-US" sz="1600" dirty="0" smtClean="0"/>
              <a:t>对细胞膜相行为的热力学影响</a:t>
            </a:r>
            <a:endParaRPr lang="zh-CN" altLang="en-US" sz="1600" dirty="0"/>
          </a:p>
        </p:txBody>
      </p:sp>
      <p:pic>
        <p:nvPicPr>
          <p:cNvPr id="5122" name="Picture 2"/>
          <p:cNvPicPr>
            <a:picLocks noChangeAspect="1" noChangeArrowheads="1"/>
          </p:cNvPicPr>
          <p:nvPr/>
        </p:nvPicPr>
        <p:blipFill>
          <a:blip r:embed="rId2"/>
          <a:srcRect/>
          <a:stretch>
            <a:fillRect/>
          </a:stretch>
        </p:blipFill>
        <p:spPr bwMode="auto">
          <a:xfrm>
            <a:off x="428596" y="2214554"/>
            <a:ext cx="3500462" cy="350046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429124" y="2202648"/>
            <a:ext cx="3357586" cy="3512368"/>
          </a:xfrm>
          <a:prstGeom prst="rect">
            <a:avLst/>
          </a:prstGeom>
          <a:noFill/>
          <a:ln w="9525">
            <a:noFill/>
            <a:miter lim="800000"/>
            <a:headEnd/>
            <a:tailEnd/>
          </a:ln>
          <a:effectLst/>
        </p:spPr>
      </p:pic>
      <p:sp>
        <p:nvSpPr>
          <p:cNvPr id="7" name="TextBox 6"/>
          <p:cNvSpPr txBox="1"/>
          <p:nvPr/>
        </p:nvSpPr>
        <p:spPr>
          <a:xfrm>
            <a:off x="1285852" y="2643182"/>
            <a:ext cx="1867819" cy="646331"/>
          </a:xfrm>
          <a:prstGeom prst="rect">
            <a:avLst/>
          </a:prstGeom>
          <a:noFill/>
        </p:spPr>
        <p:txBody>
          <a:bodyPr wrap="none" rtlCol="0">
            <a:spAutoFit/>
          </a:bodyPr>
          <a:lstStyle/>
          <a:p>
            <a:r>
              <a:rPr lang="en-US" altLang="zh-CN" dirty="0" smtClean="0"/>
              <a:t>a1-</a:t>
            </a:r>
            <a:r>
              <a:rPr lang="zh-CN" altLang="en-US" dirty="0" smtClean="0"/>
              <a:t>双分子层脂质</a:t>
            </a:r>
            <a:endParaRPr lang="en-US" altLang="zh-CN" dirty="0" smtClean="0"/>
          </a:p>
          <a:p>
            <a:r>
              <a:rPr lang="zh-CN" altLang="en-US" dirty="0" smtClean="0"/>
              <a:t>（正常水合）</a:t>
            </a:r>
            <a:endParaRPr lang="en-US" altLang="zh-CN" dirty="0" smtClean="0"/>
          </a:p>
        </p:txBody>
      </p:sp>
      <p:sp>
        <p:nvSpPr>
          <p:cNvPr id="9" name="TextBox 8"/>
          <p:cNvSpPr txBox="1"/>
          <p:nvPr/>
        </p:nvSpPr>
        <p:spPr>
          <a:xfrm>
            <a:off x="4357686" y="2711231"/>
            <a:ext cx="4009367" cy="646331"/>
          </a:xfrm>
          <a:prstGeom prst="rect">
            <a:avLst/>
          </a:prstGeom>
          <a:noFill/>
        </p:spPr>
        <p:txBody>
          <a:bodyPr wrap="none" rtlCol="0">
            <a:spAutoFit/>
          </a:bodyPr>
          <a:lstStyle/>
          <a:p>
            <a:r>
              <a:rPr lang="en-US" altLang="zh-CN" dirty="0" smtClean="0"/>
              <a:t>b1-</a:t>
            </a:r>
            <a:r>
              <a:rPr lang="zh-CN" altLang="en-US" dirty="0" smtClean="0"/>
              <a:t>含</a:t>
            </a:r>
            <a:r>
              <a:rPr lang="en-US" altLang="zh-CN" dirty="0" err="1" smtClean="0"/>
              <a:t>Glycoin</a:t>
            </a:r>
            <a:r>
              <a:rPr lang="en-US" altLang="zh-CN" dirty="0" smtClean="0"/>
              <a:t> </a:t>
            </a:r>
            <a:r>
              <a:rPr lang="zh-CN" altLang="en-US" sz="1600" b="1" dirty="0" smtClean="0"/>
              <a:t>格莱可因</a:t>
            </a:r>
            <a:r>
              <a:rPr lang="zh-CN" altLang="en-US" dirty="0" smtClean="0"/>
              <a:t>的双分子层脂质</a:t>
            </a:r>
            <a:endParaRPr lang="en-US" altLang="zh-CN" dirty="0" smtClean="0"/>
          </a:p>
          <a:p>
            <a:r>
              <a:rPr lang="zh-CN" altLang="en-US" dirty="0" smtClean="0"/>
              <a:t>                    （正常水合）</a:t>
            </a:r>
            <a:endParaRPr lang="en-US" altLang="zh-CN" dirty="0" smtClean="0"/>
          </a:p>
        </p:txBody>
      </p:sp>
      <p:sp>
        <p:nvSpPr>
          <p:cNvPr id="10" name="TextBox 9"/>
          <p:cNvSpPr txBox="1"/>
          <p:nvPr/>
        </p:nvSpPr>
        <p:spPr>
          <a:xfrm>
            <a:off x="1000100" y="5805090"/>
            <a:ext cx="1758815" cy="338554"/>
          </a:xfrm>
          <a:prstGeom prst="rect">
            <a:avLst/>
          </a:prstGeom>
          <a:noFill/>
        </p:spPr>
        <p:txBody>
          <a:bodyPr wrap="none" rtlCol="0">
            <a:spAutoFit/>
          </a:bodyPr>
          <a:lstStyle/>
          <a:p>
            <a:r>
              <a:rPr lang="zh-CN" altLang="en-US" sz="1600" dirty="0" smtClean="0"/>
              <a:t>（</a:t>
            </a:r>
            <a:r>
              <a:rPr lang="en-US" altLang="zh-CN" sz="1600" dirty="0" smtClean="0"/>
              <a:t>a1</a:t>
            </a:r>
            <a:r>
              <a:rPr lang="zh-CN" altLang="en-US" sz="1600" dirty="0" smtClean="0"/>
              <a:t>）</a:t>
            </a:r>
            <a:r>
              <a:rPr lang="en-US" altLang="zh-CN" sz="1600" dirty="0" smtClean="0"/>
              <a:t>-</a:t>
            </a:r>
            <a:r>
              <a:rPr lang="zh-CN" altLang="en-US" sz="1600" dirty="0" smtClean="0"/>
              <a:t>膜</a:t>
            </a:r>
            <a:r>
              <a:rPr lang="en-US" altLang="zh-CN" sz="1600" dirty="0" smtClean="0"/>
              <a:t>/</a:t>
            </a:r>
            <a:r>
              <a:rPr lang="zh-CN" altLang="en-US" sz="1600" dirty="0" smtClean="0"/>
              <a:t>水体系</a:t>
            </a:r>
            <a:endParaRPr lang="en-US" altLang="zh-CN" sz="1600" dirty="0" smtClean="0"/>
          </a:p>
        </p:txBody>
      </p:sp>
      <p:sp>
        <p:nvSpPr>
          <p:cNvPr id="11" name="TextBox 10"/>
          <p:cNvSpPr txBox="1"/>
          <p:nvPr/>
        </p:nvSpPr>
        <p:spPr>
          <a:xfrm>
            <a:off x="4286248" y="5774312"/>
            <a:ext cx="3508846" cy="369332"/>
          </a:xfrm>
          <a:prstGeom prst="rect">
            <a:avLst/>
          </a:prstGeom>
          <a:noFill/>
        </p:spPr>
        <p:txBody>
          <a:bodyPr wrap="none" rtlCol="0">
            <a:spAutoFit/>
          </a:bodyPr>
          <a:lstStyle/>
          <a:p>
            <a:r>
              <a:rPr lang="zh-CN" altLang="en-US" dirty="0" smtClean="0"/>
              <a:t>（</a:t>
            </a:r>
            <a:r>
              <a:rPr lang="en-US" altLang="zh-CN" dirty="0" smtClean="0"/>
              <a:t>b1</a:t>
            </a:r>
            <a:r>
              <a:rPr lang="zh-CN" altLang="en-US" dirty="0" smtClean="0"/>
              <a:t>）</a:t>
            </a:r>
            <a:r>
              <a:rPr lang="en-US" altLang="zh-CN" dirty="0" smtClean="0"/>
              <a:t>-</a:t>
            </a:r>
            <a:r>
              <a:rPr lang="zh-CN" altLang="en-US" sz="1600" dirty="0" smtClean="0"/>
              <a:t>膜</a:t>
            </a:r>
            <a:r>
              <a:rPr lang="en-US" altLang="zh-CN" sz="1600" dirty="0" smtClean="0"/>
              <a:t>/</a:t>
            </a:r>
            <a:r>
              <a:rPr lang="zh-CN" altLang="en-US" sz="1600" dirty="0" smtClean="0"/>
              <a:t>水</a:t>
            </a:r>
            <a:r>
              <a:rPr lang="en-US" altLang="zh-CN" sz="1600" dirty="0" smtClean="0"/>
              <a:t>/ </a:t>
            </a:r>
            <a:r>
              <a:rPr lang="en-US" altLang="zh-CN" sz="1600" b="1" dirty="0" err="1" smtClean="0"/>
              <a:t>Glycoin</a:t>
            </a:r>
            <a:r>
              <a:rPr lang="zh-CN" altLang="en-US" sz="1600" b="1" dirty="0" smtClean="0"/>
              <a:t>格莱可因</a:t>
            </a:r>
            <a:r>
              <a:rPr lang="en-US" altLang="zh-CN" sz="1600" b="1" baseline="30000" dirty="0" smtClean="0"/>
              <a:t> </a:t>
            </a:r>
            <a:r>
              <a:rPr lang="zh-CN" altLang="en-US" sz="1600" dirty="0" smtClean="0"/>
              <a:t>体系</a:t>
            </a:r>
            <a:endParaRPr lang="en-US" altLang="zh-CN" sz="1600" dirty="0" smtClean="0"/>
          </a:p>
        </p:txBody>
      </p:sp>
      <p:sp>
        <p:nvSpPr>
          <p:cNvPr id="12" name="TextBox 11"/>
          <p:cNvSpPr txBox="1"/>
          <p:nvPr/>
        </p:nvSpPr>
        <p:spPr>
          <a:xfrm>
            <a:off x="214282" y="6140255"/>
            <a:ext cx="8072494" cy="584775"/>
          </a:xfrm>
          <a:prstGeom prst="rect">
            <a:avLst/>
          </a:prstGeom>
          <a:noFill/>
        </p:spPr>
        <p:txBody>
          <a:bodyPr wrap="square" rtlCol="0">
            <a:spAutoFit/>
          </a:bodyPr>
          <a:lstStyle/>
          <a:p>
            <a:r>
              <a:rPr lang="zh-CN" altLang="en-US" sz="1600" dirty="0" smtClean="0"/>
              <a:t>膜和</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en-US" altLang="zh-CN" sz="1600" b="1" dirty="0" smtClean="0"/>
              <a:t>-</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dirty="0" smtClean="0"/>
              <a:t>（小绿点）之间的蓝色部分代表水。从正常水合到高水合，有无</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a:t>
            </a:r>
            <a:r>
              <a:rPr lang="zh-CN" altLang="en-US" sz="1600" dirty="0" smtClean="0"/>
              <a:t>膜都是成流体状态。</a:t>
            </a:r>
            <a:endParaRPr lang="en-US" altLang="zh-CN" sz="1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714356"/>
            <a:ext cx="8229600" cy="1143000"/>
          </a:xfrm>
        </p:spPr>
        <p:txBody>
          <a:bodyPr>
            <a:normAutofit/>
          </a:bodyPr>
          <a:lstStyle/>
          <a:p>
            <a:pPr algn="l"/>
            <a:r>
              <a:rPr lang="zh-CN" altLang="en-US" sz="3200" dirty="0" smtClean="0"/>
              <a:t>保护细胞膜稳定</a:t>
            </a:r>
            <a:r>
              <a:rPr lang="en-US" altLang="zh-CN" sz="3200" dirty="0" smtClean="0"/>
              <a:t>(2/2)</a:t>
            </a:r>
            <a:endParaRPr lang="zh-CN" altLang="en-US" sz="3200" dirty="0"/>
          </a:p>
        </p:txBody>
      </p:sp>
      <p:sp>
        <p:nvSpPr>
          <p:cNvPr id="3" name="TextBox 2"/>
          <p:cNvSpPr txBox="1"/>
          <p:nvPr/>
        </p:nvSpPr>
        <p:spPr>
          <a:xfrm>
            <a:off x="928662" y="5166382"/>
            <a:ext cx="2786082" cy="1477328"/>
          </a:xfrm>
          <a:prstGeom prst="rect">
            <a:avLst/>
          </a:prstGeom>
          <a:noFill/>
        </p:spPr>
        <p:txBody>
          <a:bodyPr wrap="square" rtlCol="0">
            <a:spAutoFit/>
          </a:bodyPr>
          <a:lstStyle/>
          <a:p>
            <a:r>
              <a:rPr lang="zh-CN" altLang="en-US" dirty="0" smtClean="0"/>
              <a:t>在低水合状态下，膜之间的水很少，膜面受到侧向应力，变成胶状。胶化后的膜，单个脂分子面积降低，膜厚度增加（</a:t>
            </a:r>
            <a:r>
              <a:rPr lang="en-US" altLang="zh-CN" dirty="0" smtClean="0"/>
              <a:t>a2</a:t>
            </a:r>
            <a:r>
              <a:rPr lang="zh-CN" altLang="en-US" dirty="0" smtClean="0"/>
              <a:t>）</a:t>
            </a:r>
            <a:r>
              <a:rPr lang="en-US" altLang="zh-CN" dirty="0" smtClean="0"/>
              <a:t>.</a:t>
            </a:r>
            <a:endParaRPr lang="zh-CN" altLang="en-US" dirty="0"/>
          </a:p>
        </p:txBody>
      </p:sp>
      <p:sp>
        <p:nvSpPr>
          <p:cNvPr id="4" name="TextBox 3"/>
          <p:cNvSpPr txBox="1"/>
          <p:nvPr/>
        </p:nvSpPr>
        <p:spPr>
          <a:xfrm>
            <a:off x="4286248" y="5166382"/>
            <a:ext cx="2857520" cy="1661993"/>
          </a:xfrm>
          <a:prstGeom prst="rect">
            <a:avLst/>
          </a:prstGeom>
          <a:noFill/>
        </p:spPr>
        <p:txBody>
          <a:bodyPr wrap="square" rtlCol="0">
            <a:spAutoFit/>
          </a:bodyPr>
          <a:lstStyle/>
          <a:p>
            <a:r>
              <a:rPr lang="en-US" altLang="zh-CN" sz="1700" b="1" dirty="0" err="1" smtClean="0"/>
              <a:t>Glycoin</a:t>
            </a:r>
            <a:r>
              <a:rPr lang="en-US" sz="1700" b="1" baseline="30000" dirty="0" smtClean="0"/>
              <a:t>®</a:t>
            </a:r>
            <a:r>
              <a:rPr lang="en-US" altLang="zh-CN" sz="1700" b="1" dirty="0" smtClean="0"/>
              <a:t> </a:t>
            </a:r>
            <a:r>
              <a:rPr lang="en-US" altLang="zh-CN" sz="1700" b="1" dirty="0" smtClean="0">
                <a:solidFill>
                  <a:srgbClr val="00B050"/>
                </a:solidFill>
              </a:rPr>
              <a:t>Natural </a:t>
            </a:r>
            <a:r>
              <a:rPr lang="zh-CN" altLang="en-US" sz="1700" b="1" dirty="0" smtClean="0"/>
              <a:t>（格莱可因</a:t>
            </a:r>
            <a:r>
              <a:rPr lang="en-US" sz="1700" b="1" baseline="30000" dirty="0" smtClean="0"/>
              <a:t>®</a:t>
            </a:r>
            <a:r>
              <a:rPr lang="zh-CN" altLang="en-US" sz="1700" b="1" dirty="0" smtClean="0">
                <a:solidFill>
                  <a:srgbClr val="00B050"/>
                </a:solidFill>
              </a:rPr>
              <a:t>天然素</a:t>
            </a:r>
            <a:r>
              <a:rPr lang="zh-CN" altLang="en-US" sz="1700" b="1" dirty="0" smtClean="0"/>
              <a:t>）</a:t>
            </a:r>
            <a:r>
              <a:rPr lang="zh-CN" altLang="en-US" sz="1700" dirty="0" smtClean="0"/>
              <a:t>的渗透和体积能使水合作用提高，膜间距增大，侧向应力降低，膜在低水合状态下依然能保持流体状（</a:t>
            </a:r>
            <a:r>
              <a:rPr lang="en-US" altLang="zh-CN" sz="1700" dirty="0" smtClean="0"/>
              <a:t>b2</a:t>
            </a:r>
            <a:r>
              <a:rPr lang="zh-CN" altLang="en-US" sz="1700" dirty="0" smtClean="0"/>
              <a:t>）。</a:t>
            </a:r>
            <a:endParaRPr lang="zh-CN" altLang="en-US" sz="1700" dirty="0"/>
          </a:p>
        </p:txBody>
      </p:sp>
      <p:pic>
        <p:nvPicPr>
          <p:cNvPr id="6146" name="Picture 2"/>
          <p:cNvPicPr>
            <a:picLocks noChangeAspect="1" noChangeArrowheads="1"/>
          </p:cNvPicPr>
          <p:nvPr/>
        </p:nvPicPr>
        <p:blipFill>
          <a:blip r:embed="rId2"/>
          <a:srcRect/>
          <a:stretch>
            <a:fillRect/>
          </a:stretch>
        </p:blipFill>
        <p:spPr bwMode="auto">
          <a:xfrm>
            <a:off x="968252" y="1928802"/>
            <a:ext cx="2746492" cy="3000396"/>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340481" y="1928802"/>
            <a:ext cx="2874725" cy="3000396"/>
          </a:xfrm>
          <a:prstGeom prst="rect">
            <a:avLst/>
          </a:prstGeom>
          <a:noFill/>
          <a:ln w="9525">
            <a:noFill/>
            <a:miter lim="800000"/>
            <a:headEnd/>
            <a:tailEnd/>
          </a:ln>
          <a:effectLst/>
        </p:spPr>
      </p:pic>
      <p:sp>
        <p:nvSpPr>
          <p:cNvPr id="7" name="TextBox 6"/>
          <p:cNvSpPr txBox="1"/>
          <p:nvPr/>
        </p:nvSpPr>
        <p:spPr>
          <a:xfrm>
            <a:off x="1071538" y="3345420"/>
            <a:ext cx="1214446" cy="369332"/>
          </a:xfrm>
          <a:prstGeom prst="rect">
            <a:avLst/>
          </a:prstGeom>
          <a:noFill/>
        </p:spPr>
        <p:txBody>
          <a:bodyPr wrap="square" rtlCol="0">
            <a:spAutoFit/>
          </a:bodyPr>
          <a:lstStyle/>
          <a:p>
            <a:r>
              <a:rPr lang="zh-CN" altLang="en-US" dirty="0" smtClean="0"/>
              <a:t>侧向应力</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57232"/>
            <a:ext cx="8229600" cy="1143000"/>
          </a:xfrm>
        </p:spPr>
        <p:txBody>
          <a:bodyPr>
            <a:normAutofit/>
          </a:bodyPr>
          <a:lstStyle/>
          <a:p>
            <a:pPr algn="l"/>
            <a:r>
              <a:rPr lang="zh-CN" altLang="en-US" sz="3200" dirty="0" smtClean="0"/>
              <a:t>保护细胞膜稳定（背景）</a:t>
            </a:r>
            <a:endParaRPr lang="zh-CN" altLang="en-US" sz="3200" dirty="0"/>
          </a:p>
        </p:txBody>
      </p:sp>
      <p:sp>
        <p:nvSpPr>
          <p:cNvPr id="3" name="TextBox 2"/>
          <p:cNvSpPr txBox="1"/>
          <p:nvPr/>
        </p:nvSpPr>
        <p:spPr>
          <a:xfrm>
            <a:off x="500034" y="1928802"/>
            <a:ext cx="7572428" cy="4247317"/>
          </a:xfrm>
          <a:prstGeom prst="rect">
            <a:avLst/>
          </a:prstGeom>
          <a:noFill/>
        </p:spPr>
        <p:txBody>
          <a:bodyPr wrap="square" rtlCol="0">
            <a:spAutoFit/>
          </a:bodyPr>
          <a:lstStyle/>
          <a:p>
            <a:pPr>
              <a:buFont typeface="Arial" pitchFamily="34" charset="0"/>
              <a:buChar char="•"/>
            </a:pPr>
            <a:r>
              <a:rPr lang="zh-CN" altLang="en-US" dirty="0" smtClean="0"/>
              <a:t>磷脂双分子层脱水时，小分子溶质如</a:t>
            </a:r>
            <a:r>
              <a:rPr lang="en-US" altLang="zh-CN" b="1" dirty="0" err="1" smtClean="0"/>
              <a:t>Glycoin</a:t>
            </a:r>
            <a:r>
              <a:rPr lang="en-US" b="1" baseline="30000" dirty="0" smtClean="0"/>
              <a:t>®</a:t>
            </a:r>
            <a:r>
              <a:rPr lang="en-US" altLang="zh-CN" b="1" dirty="0" smtClean="0"/>
              <a:t> </a:t>
            </a:r>
            <a:r>
              <a:rPr lang="en-US" altLang="zh-CN" b="1" dirty="0" smtClean="0">
                <a:solidFill>
                  <a:srgbClr val="00B050"/>
                </a:solidFill>
              </a:rPr>
              <a:t>Natural </a:t>
            </a:r>
            <a:r>
              <a:rPr lang="zh-CN" altLang="en-US" b="1" dirty="0" smtClean="0"/>
              <a:t>（格莱可因</a:t>
            </a:r>
            <a:r>
              <a:rPr lang="en-US" b="1" baseline="30000" dirty="0" smtClean="0"/>
              <a:t>®</a:t>
            </a:r>
            <a:r>
              <a:rPr lang="zh-CN" altLang="en-US" b="1" dirty="0" smtClean="0">
                <a:solidFill>
                  <a:srgbClr val="00B050"/>
                </a:solidFill>
              </a:rPr>
              <a:t>天然素</a:t>
            </a:r>
            <a:r>
              <a:rPr lang="zh-CN" altLang="en-US" b="1" dirty="0" smtClean="0"/>
              <a:t> ）</a:t>
            </a:r>
            <a:r>
              <a:rPr lang="zh-CN" altLang="en-US" dirty="0" smtClean="0"/>
              <a:t>的存在能</a:t>
            </a:r>
            <a:r>
              <a:rPr lang="zh-CN" altLang="en-US" u="sng" dirty="0" smtClean="0"/>
              <a:t>降低流体</a:t>
            </a:r>
            <a:r>
              <a:rPr lang="en-US" altLang="zh-CN" u="sng" dirty="0" smtClean="0"/>
              <a:t>-</a:t>
            </a:r>
            <a:r>
              <a:rPr lang="zh-CN" altLang="en-US" u="sng" dirty="0" smtClean="0"/>
              <a:t>凝胶相转变温度的增加值</a:t>
            </a:r>
            <a:r>
              <a:rPr lang="zh-CN" altLang="en-US" dirty="0" smtClean="0"/>
              <a:t>。这可用膜间距效应来解释，小分子溶质对膜相行为的影响主要与水分关系有关。</a:t>
            </a:r>
            <a:endParaRPr lang="en-US" altLang="zh-CN" dirty="0" smtClean="0"/>
          </a:p>
          <a:p>
            <a:pPr>
              <a:buFont typeface="Arial" pitchFamily="34" charset="0"/>
              <a:buChar char="•"/>
            </a:pPr>
            <a:endParaRPr lang="en-US" altLang="zh-CN" dirty="0" smtClean="0"/>
          </a:p>
          <a:p>
            <a:pPr>
              <a:buFont typeface="Arial" pitchFamily="34" charset="0"/>
              <a:buChar char="•"/>
            </a:pPr>
            <a:r>
              <a:rPr lang="zh-CN" altLang="en-US" dirty="0" smtClean="0"/>
              <a:t>随着</a:t>
            </a:r>
            <a:r>
              <a:rPr lang="en-US" altLang="zh-CN" b="1" u="sng" dirty="0" err="1" smtClean="0"/>
              <a:t>Glycoin</a:t>
            </a:r>
            <a:r>
              <a:rPr lang="en-US" b="1" u="sng" baseline="30000" dirty="0" smtClean="0"/>
              <a:t>®</a:t>
            </a:r>
            <a:r>
              <a:rPr lang="en-US" altLang="zh-CN" b="1" u="sng" dirty="0" smtClean="0"/>
              <a:t> </a:t>
            </a:r>
            <a:r>
              <a:rPr lang="en-US" altLang="zh-CN" b="1" u="sng" dirty="0" smtClean="0">
                <a:solidFill>
                  <a:srgbClr val="00B050"/>
                </a:solidFill>
              </a:rPr>
              <a:t>Natural </a:t>
            </a:r>
            <a:r>
              <a:rPr lang="zh-CN" altLang="en-US" b="1" u="sng" dirty="0" smtClean="0"/>
              <a:t>（格莱可因</a:t>
            </a:r>
            <a:r>
              <a:rPr lang="en-US" b="1" u="sng" baseline="30000" dirty="0" smtClean="0"/>
              <a:t>®</a:t>
            </a:r>
            <a:r>
              <a:rPr lang="zh-CN" altLang="en-US" b="1" u="sng" dirty="0" smtClean="0">
                <a:solidFill>
                  <a:srgbClr val="00B050"/>
                </a:solidFill>
              </a:rPr>
              <a:t>天然素</a:t>
            </a:r>
            <a:r>
              <a:rPr lang="zh-CN" altLang="en-US" b="1" u="sng" dirty="0" smtClean="0"/>
              <a:t>）</a:t>
            </a:r>
            <a:r>
              <a:rPr lang="zh-CN" altLang="en-US" u="sng" dirty="0" smtClean="0"/>
              <a:t>浓度的增加，渗透压也增加</a:t>
            </a:r>
            <a:r>
              <a:rPr lang="zh-CN" altLang="en-US" dirty="0" smtClean="0"/>
              <a:t>。在负水势状态下，高渗透压可使吸力减小（即低负压），从而使</a:t>
            </a:r>
            <a:r>
              <a:rPr lang="zh-CN" altLang="en-US" u="sng" dirty="0" smtClean="0"/>
              <a:t>膜间水流失减少。膜平均间距增大</a:t>
            </a:r>
            <a:r>
              <a:rPr lang="zh-CN" altLang="en-US" dirty="0" smtClean="0"/>
              <a:t>，水合力减小。</a:t>
            </a:r>
            <a:endParaRPr lang="en-US" altLang="zh-CN" dirty="0" smtClean="0"/>
          </a:p>
          <a:p>
            <a:pPr>
              <a:buFont typeface="Arial" pitchFamily="34" charset="0"/>
              <a:buChar char="•"/>
            </a:pPr>
            <a:endParaRPr lang="en-US" altLang="zh-CN" dirty="0" smtClean="0"/>
          </a:p>
          <a:p>
            <a:pPr>
              <a:buFont typeface="Arial" pitchFamily="34" charset="0"/>
              <a:buChar char="•"/>
            </a:pPr>
            <a:r>
              <a:rPr lang="zh-CN" altLang="en-US" dirty="0" smtClean="0"/>
              <a:t>脱水期膜双分子层间的溶质还具有体积作用：</a:t>
            </a:r>
            <a:r>
              <a:rPr lang="en-US" altLang="zh-CN" dirty="0" smtClean="0"/>
              <a:t> </a:t>
            </a:r>
            <a:r>
              <a:rPr lang="zh-CN" altLang="en-US" dirty="0" smtClean="0"/>
              <a:t>在含水量极低情况下，</a:t>
            </a:r>
            <a:r>
              <a:rPr lang="en-US" altLang="zh-CN" b="1" dirty="0" smtClean="0"/>
              <a:t> </a:t>
            </a:r>
            <a:r>
              <a:rPr lang="en-US" altLang="zh-CN" b="1" u="sng" dirty="0" err="1" smtClean="0"/>
              <a:t>Glycoin</a:t>
            </a:r>
            <a:r>
              <a:rPr lang="en-US" b="1" u="sng" baseline="30000" dirty="0" smtClean="0"/>
              <a:t>®</a:t>
            </a:r>
            <a:r>
              <a:rPr lang="en-US" altLang="zh-CN" b="1" u="sng" dirty="0" smtClean="0"/>
              <a:t> </a:t>
            </a:r>
            <a:r>
              <a:rPr lang="en-US" altLang="zh-CN" b="1" u="sng" dirty="0" smtClean="0">
                <a:solidFill>
                  <a:srgbClr val="00B050"/>
                </a:solidFill>
              </a:rPr>
              <a:t>Natural </a:t>
            </a:r>
            <a:r>
              <a:rPr lang="zh-CN" altLang="en-US" b="1" u="sng" dirty="0" smtClean="0"/>
              <a:t>（格莱可因</a:t>
            </a:r>
            <a:r>
              <a:rPr lang="en-US" b="1" u="sng" baseline="30000" dirty="0" smtClean="0"/>
              <a:t>®</a:t>
            </a:r>
            <a:r>
              <a:rPr lang="zh-CN" altLang="en-US" b="1" u="sng" dirty="0" smtClean="0">
                <a:solidFill>
                  <a:srgbClr val="00B050"/>
                </a:solidFill>
              </a:rPr>
              <a:t>天然素</a:t>
            </a:r>
            <a:r>
              <a:rPr lang="zh-CN" altLang="en-US" b="1" u="sng" dirty="0" smtClean="0"/>
              <a:t>）</a:t>
            </a:r>
            <a:r>
              <a:rPr lang="zh-CN" altLang="en-US" u="sng" dirty="0" smtClean="0"/>
              <a:t>的分子体积可增加双分子层间距</a:t>
            </a:r>
            <a:r>
              <a:rPr lang="zh-CN" altLang="en-US" dirty="0" smtClean="0"/>
              <a:t>，从而降低膜间水合力。</a:t>
            </a:r>
            <a:endParaRPr lang="en-US" altLang="zh-CN" dirty="0" smtClean="0"/>
          </a:p>
          <a:p>
            <a:pPr>
              <a:buFont typeface="Arial" pitchFamily="34" charset="0"/>
              <a:buChar char="•"/>
            </a:pPr>
            <a:endParaRPr lang="en-US" altLang="zh-CN" dirty="0" smtClean="0"/>
          </a:p>
          <a:p>
            <a:pPr>
              <a:buFont typeface="Arial" pitchFamily="34" charset="0"/>
              <a:buChar char="•"/>
            </a:pPr>
            <a:r>
              <a:rPr lang="zh-CN" altLang="en-US" dirty="0" smtClean="0"/>
              <a:t>因此，在低水合作用时，像</a:t>
            </a:r>
            <a:r>
              <a:rPr lang="en-US" altLang="zh-CN" b="1" dirty="0" err="1" smtClean="0"/>
              <a:t>Glycoin</a:t>
            </a:r>
            <a:r>
              <a:rPr lang="en-US" b="1" baseline="30000" dirty="0" smtClean="0"/>
              <a:t>®</a:t>
            </a:r>
            <a:r>
              <a:rPr lang="en-US" altLang="zh-CN" b="1" dirty="0" smtClean="0"/>
              <a:t> </a:t>
            </a:r>
            <a:r>
              <a:rPr lang="en-US" altLang="zh-CN" b="1" dirty="0" smtClean="0">
                <a:solidFill>
                  <a:srgbClr val="00B050"/>
                </a:solidFill>
              </a:rPr>
              <a:t>Natural </a:t>
            </a:r>
            <a:r>
              <a:rPr lang="zh-CN" altLang="en-US" b="1" dirty="0" smtClean="0"/>
              <a:t>（格莱可因</a:t>
            </a:r>
            <a:r>
              <a:rPr lang="en-US" b="1" baseline="30000" dirty="0" smtClean="0"/>
              <a:t>®</a:t>
            </a:r>
            <a:r>
              <a:rPr lang="zh-CN" altLang="en-US" b="1" dirty="0" smtClean="0">
                <a:solidFill>
                  <a:srgbClr val="00B050"/>
                </a:solidFill>
              </a:rPr>
              <a:t>天然素</a:t>
            </a:r>
            <a:r>
              <a:rPr lang="zh-CN" altLang="en-US" b="1" dirty="0" smtClean="0"/>
              <a:t>）</a:t>
            </a:r>
            <a:r>
              <a:rPr lang="zh-CN" altLang="en-US" dirty="0" smtClean="0"/>
              <a:t>这种小分子溶质的浓度高，降低了细胞膜的应力应变，即细胞膜变为胶状的趋势降低。</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1000108"/>
            <a:ext cx="5829312" cy="796908"/>
          </a:xfrm>
        </p:spPr>
        <p:txBody>
          <a:bodyPr>
            <a:normAutofit/>
          </a:bodyPr>
          <a:lstStyle/>
          <a:p>
            <a:pPr algn="l"/>
            <a:r>
              <a:rPr lang="zh-CN" altLang="en-US" sz="2800" dirty="0" smtClean="0"/>
              <a:t>应用：</a:t>
            </a:r>
            <a:endParaRPr lang="zh-CN" altLang="en-US" sz="2800" dirty="0"/>
          </a:p>
        </p:txBody>
      </p:sp>
      <p:sp>
        <p:nvSpPr>
          <p:cNvPr id="3" name="TextBox 2"/>
          <p:cNvSpPr txBox="1"/>
          <p:nvPr/>
        </p:nvSpPr>
        <p:spPr>
          <a:xfrm>
            <a:off x="571472" y="1998827"/>
            <a:ext cx="7358114" cy="2215991"/>
          </a:xfrm>
          <a:prstGeom prst="rect">
            <a:avLst/>
          </a:prstGeom>
          <a:noFill/>
        </p:spPr>
        <p:txBody>
          <a:bodyPr wrap="square" rtlCol="0">
            <a:spAutoFit/>
          </a:bodyPr>
          <a:lstStyle/>
          <a:p>
            <a:pPr>
              <a:buFont typeface="Arial" pitchFamily="34" charset="0"/>
              <a:buChar char="•"/>
            </a:pPr>
            <a:r>
              <a:rPr lang="zh-CN" altLang="en-US" sz="2400" dirty="0" smtClean="0"/>
              <a:t>早晚肌肤护理</a:t>
            </a:r>
            <a:r>
              <a:rPr lang="en-US" altLang="zh-CN" sz="2400" dirty="0" smtClean="0"/>
              <a:t>——</a:t>
            </a:r>
            <a:r>
              <a:rPr lang="zh-CN" altLang="en-US" sz="2400" dirty="0" smtClean="0"/>
              <a:t>尤其适合熟龄肌肤和疲倦肌肤</a:t>
            </a:r>
            <a:endParaRPr lang="en-US" altLang="zh-CN" sz="2400" dirty="0" smtClean="0"/>
          </a:p>
          <a:p>
            <a:pPr>
              <a:buFont typeface="Arial" pitchFamily="34" charset="0"/>
              <a:buChar char="•"/>
            </a:pPr>
            <a:r>
              <a:rPr lang="zh-CN" altLang="en-US" sz="2400" dirty="0" smtClean="0"/>
              <a:t>晒后用品</a:t>
            </a:r>
            <a:endParaRPr lang="en-US" altLang="zh-CN" sz="2400" dirty="0" smtClean="0"/>
          </a:p>
          <a:p>
            <a:pPr>
              <a:buFont typeface="Arial" pitchFamily="34" charset="0"/>
              <a:buChar char="•"/>
            </a:pPr>
            <a:r>
              <a:rPr lang="zh-CN" altLang="en-US" sz="2400" dirty="0" smtClean="0"/>
              <a:t>彩妆</a:t>
            </a:r>
            <a:endParaRPr lang="en-US" altLang="zh-CN" sz="2400" dirty="0" smtClean="0"/>
          </a:p>
          <a:p>
            <a:pPr>
              <a:buFont typeface="Arial" pitchFamily="34" charset="0"/>
              <a:buChar char="•"/>
            </a:pPr>
            <a:r>
              <a:rPr lang="zh-CN" altLang="en-US" sz="2400" dirty="0" smtClean="0"/>
              <a:t>个人护理</a:t>
            </a:r>
            <a:endParaRPr lang="en-US" altLang="zh-CN" sz="2400" dirty="0" smtClean="0"/>
          </a:p>
          <a:p>
            <a:pPr>
              <a:buFont typeface="Arial" pitchFamily="34" charset="0"/>
              <a:buChar char="•"/>
            </a:pPr>
            <a:r>
              <a:rPr lang="zh-CN" altLang="en-US" sz="2400" dirty="0" smtClean="0"/>
              <a:t>伤口愈合再生（如激光治疗、化学品致脱皮等的修复）</a:t>
            </a:r>
            <a:endParaRPr lang="en-US" altLang="zh-CN" sz="2400" dirty="0" smtClean="0"/>
          </a:p>
          <a:p>
            <a:endParaRPr lang="zh-CN" altLang="en-US" dirty="0"/>
          </a:p>
        </p:txBody>
      </p:sp>
      <p:pic>
        <p:nvPicPr>
          <p:cNvPr id="1026" name="Picture 2"/>
          <p:cNvPicPr>
            <a:picLocks noChangeAspect="1" noChangeArrowheads="1"/>
          </p:cNvPicPr>
          <p:nvPr/>
        </p:nvPicPr>
        <p:blipFill>
          <a:blip r:embed="rId2"/>
          <a:srcRect/>
          <a:stretch>
            <a:fillRect/>
          </a:stretch>
        </p:blipFill>
        <p:spPr bwMode="auto">
          <a:xfrm>
            <a:off x="5643570" y="4404819"/>
            <a:ext cx="2428892" cy="24531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642918"/>
            <a:ext cx="8229600" cy="1143000"/>
          </a:xfrm>
        </p:spPr>
        <p:txBody>
          <a:bodyPr>
            <a:normAutofit/>
          </a:bodyPr>
          <a:lstStyle/>
          <a:p>
            <a:pPr algn="l"/>
            <a:r>
              <a:rPr lang="zh-CN" altLang="en-US" sz="3200" dirty="0" smtClean="0"/>
              <a:t>膜稳定性（细胞保护）</a:t>
            </a:r>
            <a:endParaRPr lang="zh-CN" altLang="en-US" sz="3200" dirty="0"/>
          </a:p>
        </p:txBody>
      </p:sp>
      <p:sp>
        <p:nvSpPr>
          <p:cNvPr id="3" name="TextBox 2"/>
          <p:cNvSpPr txBox="1"/>
          <p:nvPr/>
        </p:nvSpPr>
        <p:spPr>
          <a:xfrm>
            <a:off x="428596" y="1571612"/>
            <a:ext cx="7429552" cy="1354217"/>
          </a:xfrm>
          <a:prstGeom prst="rect">
            <a:avLst/>
          </a:prstGeom>
          <a:noFill/>
        </p:spPr>
        <p:txBody>
          <a:bodyPr wrap="square" rtlCol="0">
            <a:spAutoFit/>
          </a:bodyPr>
          <a:lstStyle/>
          <a:p>
            <a:pPr>
              <a:buFont typeface="Arial" pitchFamily="34" charset="0"/>
              <a:buChar char="•"/>
            </a:pPr>
            <a:r>
              <a:rPr lang="zh-CN" altLang="en-US" sz="1600" dirty="0" smtClean="0"/>
              <a:t>体外实验，人表皮角质细胞</a:t>
            </a:r>
            <a:endParaRPr lang="en-US" altLang="zh-CN" sz="1600" dirty="0" smtClean="0"/>
          </a:p>
          <a:p>
            <a:pPr>
              <a:buFont typeface="Arial" pitchFamily="34" charset="0"/>
              <a:buChar char="•"/>
            </a:pPr>
            <a:r>
              <a:rPr lang="zh-CN" altLang="en-US" sz="1600" dirty="0" smtClean="0"/>
              <a:t>用</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a:t>
            </a:r>
            <a:r>
              <a:rPr lang="zh-CN" altLang="en-US" sz="1600" dirty="0" smtClean="0"/>
              <a:t>或不死草提取物预处理</a:t>
            </a:r>
            <a:endParaRPr lang="en-US" altLang="zh-CN" sz="1600" dirty="0" smtClean="0"/>
          </a:p>
          <a:p>
            <a:pPr>
              <a:buFont typeface="Arial" pitchFamily="34" charset="0"/>
              <a:buChar char="•"/>
            </a:pPr>
            <a:r>
              <a:rPr lang="zh-CN" altLang="en-US" sz="1600" dirty="0" smtClean="0"/>
              <a:t>细胞放在</a:t>
            </a:r>
            <a:r>
              <a:rPr lang="en-US" altLang="zh-CN" sz="1600" dirty="0" smtClean="0"/>
              <a:t>SDS</a:t>
            </a:r>
            <a:r>
              <a:rPr lang="zh-CN" altLang="en-US" sz="1600" dirty="0" smtClean="0"/>
              <a:t>中（十二烷基磺酸钠）</a:t>
            </a:r>
            <a:r>
              <a:rPr lang="en-US" altLang="zh-CN" sz="1600" dirty="0" smtClean="0"/>
              <a:t>,SDS</a:t>
            </a:r>
            <a:r>
              <a:rPr lang="zh-CN" altLang="en-US" sz="1600" dirty="0" smtClean="0"/>
              <a:t>能引起细胞膜降解，并能乳化脂质和蛋白质使它们沉淀</a:t>
            </a:r>
            <a:endParaRPr lang="en-US" altLang="zh-CN" sz="1600" dirty="0" smtClean="0"/>
          </a:p>
          <a:p>
            <a:pPr>
              <a:buFont typeface="Arial" pitchFamily="34" charset="0"/>
              <a:buChar char="•"/>
            </a:pPr>
            <a:r>
              <a:rPr lang="zh-CN" altLang="en-US" sz="1600" dirty="0" smtClean="0"/>
              <a:t>测量参数：膜稳定性</a:t>
            </a:r>
            <a:endParaRPr lang="zh-CN" altLang="en-US" sz="1600" dirty="0"/>
          </a:p>
        </p:txBody>
      </p:sp>
      <p:pic>
        <p:nvPicPr>
          <p:cNvPr id="7170" name="Picture 2"/>
          <p:cNvPicPr>
            <a:picLocks noChangeAspect="1" noChangeArrowheads="1"/>
          </p:cNvPicPr>
          <p:nvPr/>
        </p:nvPicPr>
        <p:blipFill>
          <a:blip r:embed="rId2"/>
          <a:srcRect/>
          <a:stretch>
            <a:fillRect/>
          </a:stretch>
        </p:blipFill>
        <p:spPr bwMode="auto">
          <a:xfrm>
            <a:off x="428596" y="3058996"/>
            <a:ext cx="5143536" cy="3513275"/>
          </a:xfrm>
          <a:prstGeom prst="rect">
            <a:avLst/>
          </a:prstGeom>
          <a:noFill/>
          <a:ln w="9525">
            <a:noFill/>
            <a:miter lim="800000"/>
            <a:headEnd/>
            <a:tailEnd/>
          </a:ln>
          <a:effectLst/>
        </p:spPr>
      </p:pic>
      <p:sp>
        <p:nvSpPr>
          <p:cNvPr id="5" name="TextBox 4"/>
          <p:cNvSpPr txBox="1"/>
          <p:nvPr/>
        </p:nvSpPr>
        <p:spPr>
          <a:xfrm>
            <a:off x="5857884" y="3500438"/>
            <a:ext cx="2643206" cy="1446550"/>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sz="2000" b="1" dirty="0" err="1" smtClean="0"/>
              <a:t>Glycoin</a:t>
            </a:r>
            <a:r>
              <a:rPr lang="en-US" sz="2000" b="1" baseline="30000" dirty="0" smtClean="0"/>
              <a:t>®</a:t>
            </a:r>
            <a:r>
              <a:rPr lang="en-US" altLang="zh-CN" sz="2000" b="1" dirty="0" smtClean="0"/>
              <a:t> </a:t>
            </a:r>
            <a:r>
              <a:rPr lang="en-US" altLang="zh-CN" sz="2000" b="1" dirty="0" smtClean="0">
                <a:solidFill>
                  <a:srgbClr val="00B050"/>
                </a:solidFill>
              </a:rPr>
              <a:t>Natural </a:t>
            </a:r>
            <a:endParaRPr lang="en-US" altLang="zh-CN" sz="2000" b="1" dirty="0" smtClean="0"/>
          </a:p>
          <a:p>
            <a:r>
              <a:rPr lang="zh-CN" altLang="en-US" sz="2000" b="1" dirty="0" smtClean="0"/>
              <a:t>格莱可因</a:t>
            </a:r>
            <a:r>
              <a:rPr lang="en-US" sz="2000" b="1" baseline="30000" dirty="0" smtClean="0"/>
              <a:t>®</a:t>
            </a:r>
            <a:r>
              <a:rPr lang="zh-CN" altLang="en-US" sz="2000" b="1" dirty="0" smtClean="0">
                <a:solidFill>
                  <a:srgbClr val="00B050"/>
                </a:solidFill>
              </a:rPr>
              <a:t>天然素 </a:t>
            </a:r>
            <a:endParaRPr lang="en-US" altLang="zh-CN" sz="2000" b="1" dirty="0" smtClean="0">
              <a:solidFill>
                <a:srgbClr val="00B050"/>
              </a:solidFill>
            </a:endParaRPr>
          </a:p>
          <a:p>
            <a:r>
              <a:rPr lang="zh-CN" altLang="en-US" sz="2400" dirty="0" smtClean="0"/>
              <a:t>具有保护细胞的功能</a:t>
            </a:r>
            <a:endParaRPr lang="zh-CN" altLang="en-US" sz="2400" dirty="0"/>
          </a:p>
        </p:txBody>
      </p:sp>
      <p:sp>
        <p:nvSpPr>
          <p:cNvPr id="8" name="TextBox 7"/>
          <p:cNvSpPr txBox="1"/>
          <p:nvPr/>
        </p:nvSpPr>
        <p:spPr>
          <a:xfrm>
            <a:off x="4584988" y="5143512"/>
            <a:ext cx="1261884" cy="307777"/>
          </a:xfrm>
          <a:prstGeom prst="rect">
            <a:avLst/>
          </a:prstGeom>
          <a:noFill/>
        </p:spPr>
        <p:txBody>
          <a:bodyPr wrap="none" rtlCol="0">
            <a:spAutoFit/>
          </a:bodyPr>
          <a:lstStyle/>
          <a:p>
            <a:r>
              <a:rPr lang="zh-CN" altLang="en-US" sz="1400" dirty="0" smtClean="0"/>
              <a:t>不死草提取物</a:t>
            </a:r>
            <a:endParaRPr lang="zh-CN" altLang="en-US" sz="1400" dirty="0"/>
          </a:p>
        </p:txBody>
      </p:sp>
      <p:sp>
        <p:nvSpPr>
          <p:cNvPr id="7" name="TextBox 6"/>
          <p:cNvSpPr txBox="1"/>
          <p:nvPr/>
        </p:nvSpPr>
        <p:spPr>
          <a:xfrm>
            <a:off x="-32" y="4286256"/>
            <a:ext cx="461665" cy="1015663"/>
          </a:xfrm>
          <a:prstGeom prst="rect">
            <a:avLst/>
          </a:prstGeom>
          <a:noFill/>
        </p:spPr>
        <p:txBody>
          <a:bodyPr vert="eaVert" wrap="none" rtlCol="0">
            <a:spAutoFit/>
          </a:bodyPr>
          <a:lstStyle/>
          <a:p>
            <a:r>
              <a:rPr lang="zh-CN" altLang="en-US" dirty="0" smtClean="0"/>
              <a:t>膜稳定性</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642926"/>
            <a:ext cx="8229600" cy="1143000"/>
          </a:xfrm>
        </p:spPr>
        <p:txBody>
          <a:bodyPr>
            <a:normAutofit/>
          </a:bodyPr>
          <a:lstStyle/>
          <a:p>
            <a:pPr algn="l"/>
            <a:r>
              <a:rPr lang="zh-CN" altLang="en-US" sz="3200" dirty="0" smtClean="0"/>
              <a:t>锁水力</a:t>
            </a:r>
            <a:r>
              <a:rPr lang="en-US" altLang="zh-CN" sz="3200" dirty="0" smtClean="0"/>
              <a:t>——</a:t>
            </a:r>
            <a:r>
              <a:rPr lang="zh-CN" altLang="en-US" sz="3200" dirty="0" smtClean="0"/>
              <a:t>类似透明质酸</a:t>
            </a:r>
            <a:endParaRPr lang="zh-CN" altLang="en-US" sz="3200" dirty="0"/>
          </a:p>
        </p:txBody>
      </p:sp>
      <p:sp>
        <p:nvSpPr>
          <p:cNvPr id="3" name="TextBox 2"/>
          <p:cNvSpPr txBox="1"/>
          <p:nvPr/>
        </p:nvSpPr>
        <p:spPr>
          <a:xfrm>
            <a:off x="5643570" y="3357562"/>
            <a:ext cx="2928958" cy="1754326"/>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b="1" dirty="0" err="1" smtClean="0"/>
              <a:t>Glycoin</a:t>
            </a:r>
            <a:r>
              <a:rPr lang="en-US" b="1" baseline="30000" dirty="0" smtClean="0"/>
              <a:t>®</a:t>
            </a:r>
            <a:r>
              <a:rPr lang="en-US" altLang="zh-CN" b="1" dirty="0" smtClean="0"/>
              <a:t> </a:t>
            </a:r>
            <a:r>
              <a:rPr lang="en-US" altLang="zh-CN" b="1" dirty="0" smtClean="0">
                <a:solidFill>
                  <a:srgbClr val="00B050"/>
                </a:solidFill>
              </a:rPr>
              <a:t>Natural </a:t>
            </a:r>
            <a:r>
              <a:rPr lang="zh-CN" altLang="en-US" b="1" dirty="0" smtClean="0"/>
              <a:t>（格莱可因</a:t>
            </a:r>
            <a:r>
              <a:rPr lang="en-US" b="1" baseline="30000" dirty="0" smtClean="0"/>
              <a:t>®</a:t>
            </a:r>
            <a:r>
              <a:rPr lang="zh-CN" altLang="en-US" b="1" dirty="0" smtClean="0">
                <a:solidFill>
                  <a:srgbClr val="00B050"/>
                </a:solidFill>
              </a:rPr>
              <a:t>天然素 </a:t>
            </a:r>
            <a:r>
              <a:rPr lang="en-US" altLang="zh-CN" b="1" dirty="0" smtClean="0">
                <a:solidFill>
                  <a:srgbClr val="00B050"/>
                </a:solidFill>
              </a:rPr>
              <a:t> </a:t>
            </a:r>
            <a:r>
              <a:rPr lang="zh-CN" altLang="en-US" b="1" dirty="0" smtClean="0">
                <a:solidFill>
                  <a:schemeClr val="tx1"/>
                </a:solidFill>
              </a:rPr>
              <a:t>）</a:t>
            </a:r>
            <a:r>
              <a:rPr lang="zh-CN" altLang="en-US" dirty="0" smtClean="0"/>
              <a:t>具有与透明质酸类似的锁水力，但分子量仅为大分子透明质酸的</a:t>
            </a:r>
            <a:r>
              <a:rPr lang="en-US" altLang="zh-CN" dirty="0" smtClean="0"/>
              <a:t>1/8000</a:t>
            </a:r>
            <a:r>
              <a:rPr lang="zh-CN" altLang="en-US" dirty="0" smtClean="0"/>
              <a:t>！</a:t>
            </a:r>
            <a:endParaRPr lang="en-US" altLang="zh-CN" dirty="0" smtClean="0"/>
          </a:p>
          <a:p>
            <a:pPr>
              <a:buFont typeface="Arial" pitchFamily="34" charset="0"/>
              <a:buChar char="•"/>
            </a:pPr>
            <a:endParaRPr lang="en-US" altLang="zh-CN" dirty="0" smtClean="0"/>
          </a:p>
          <a:p>
            <a:r>
              <a:rPr lang="zh-CN" altLang="en-US" dirty="0" smtClean="0"/>
              <a:t>肤感不粘腻</a:t>
            </a:r>
            <a:endParaRPr lang="zh-CN" altLang="en-US" dirty="0"/>
          </a:p>
        </p:txBody>
      </p:sp>
      <p:sp>
        <p:nvSpPr>
          <p:cNvPr id="4" name="TextBox 3"/>
          <p:cNvSpPr txBox="1"/>
          <p:nvPr/>
        </p:nvSpPr>
        <p:spPr>
          <a:xfrm>
            <a:off x="285720" y="1500174"/>
            <a:ext cx="7286676" cy="923330"/>
          </a:xfrm>
          <a:prstGeom prst="rect">
            <a:avLst/>
          </a:prstGeom>
          <a:noFill/>
        </p:spPr>
        <p:txBody>
          <a:bodyPr wrap="square" rtlCol="0">
            <a:spAutoFit/>
          </a:bodyPr>
          <a:lstStyle/>
          <a:p>
            <a:r>
              <a:rPr lang="zh-CN" altLang="en-US" dirty="0" smtClean="0"/>
              <a:t>测试方法：</a:t>
            </a:r>
            <a:endParaRPr lang="en-US" altLang="zh-CN" dirty="0" smtClean="0"/>
          </a:p>
          <a:p>
            <a:r>
              <a:rPr lang="zh-CN" altLang="en-US" dirty="0" smtClean="0"/>
              <a:t>称量滤纸，浸泡在测试物中吸收，再称重。滤纸置于控制条件中干燥，每隔</a:t>
            </a:r>
            <a:r>
              <a:rPr lang="en-US" altLang="zh-CN" dirty="0" smtClean="0"/>
              <a:t>30</a:t>
            </a:r>
            <a:r>
              <a:rPr lang="zh-CN" altLang="en-US" dirty="0" smtClean="0"/>
              <a:t>分钟称量滤纸重量。</a:t>
            </a:r>
            <a:endParaRPr lang="zh-CN" altLang="en-US" dirty="0"/>
          </a:p>
        </p:txBody>
      </p:sp>
      <p:pic>
        <p:nvPicPr>
          <p:cNvPr id="8194" name="Picture 2"/>
          <p:cNvPicPr>
            <a:picLocks noChangeAspect="1" noChangeArrowheads="1"/>
          </p:cNvPicPr>
          <p:nvPr/>
        </p:nvPicPr>
        <p:blipFill>
          <a:blip r:embed="rId2"/>
          <a:srcRect/>
          <a:stretch>
            <a:fillRect/>
          </a:stretch>
        </p:blipFill>
        <p:spPr bwMode="auto">
          <a:xfrm>
            <a:off x="142844" y="2500306"/>
            <a:ext cx="5414508" cy="3500462"/>
          </a:xfrm>
          <a:prstGeom prst="rect">
            <a:avLst/>
          </a:prstGeom>
          <a:noFill/>
          <a:ln w="9525">
            <a:noFill/>
            <a:miter lim="800000"/>
            <a:headEnd/>
            <a:tailEnd/>
          </a:ln>
          <a:effectLst/>
        </p:spPr>
      </p:pic>
      <p:sp>
        <p:nvSpPr>
          <p:cNvPr id="6" name="TextBox 5"/>
          <p:cNvSpPr txBox="1"/>
          <p:nvPr/>
        </p:nvSpPr>
        <p:spPr>
          <a:xfrm>
            <a:off x="214282" y="6058935"/>
            <a:ext cx="5786478" cy="584775"/>
          </a:xfrm>
          <a:prstGeom prst="rect">
            <a:avLst/>
          </a:prstGeom>
          <a:noFill/>
        </p:spPr>
        <p:txBody>
          <a:bodyPr wrap="square" rtlCol="0">
            <a:spAutoFit/>
          </a:bodyPr>
          <a:lstStyle/>
          <a:p>
            <a:r>
              <a:rPr lang="zh-CN" altLang="en-US" sz="1600" dirty="0" smtClean="0"/>
              <a:t>图：</a:t>
            </a:r>
            <a:r>
              <a:rPr lang="en-US" altLang="zh-CN" sz="1600" dirty="0" smtClean="0"/>
              <a:t>HA</a:t>
            </a:r>
            <a:r>
              <a:rPr lang="zh-CN" altLang="en-US" sz="1600" dirty="0" smtClean="0"/>
              <a:t>（高分子量）、</a:t>
            </a:r>
            <a:r>
              <a:rPr lang="en-US" altLang="zh-CN" sz="1600" dirty="0" smtClean="0"/>
              <a:t>HEC</a:t>
            </a:r>
            <a:r>
              <a:rPr lang="zh-CN" altLang="en-US" sz="1600" dirty="0" smtClean="0"/>
              <a:t>（</a:t>
            </a:r>
            <a:r>
              <a:rPr lang="en-US" altLang="zh-CN" sz="1600" dirty="0" smtClean="0"/>
              <a:t>G</a:t>
            </a:r>
            <a:r>
              <a:rPr lang="zh-CN" altLang="en-US" sz="1600" dirty="0" smtClean="0"/>
              <a:t>型、</a:t>
            </a:r>
            <a:r>
              <a:rPr lang="en-US" altLang="zh-CN" sz="1600" dirty="0" smtClean="0"/>
              <a:t>M</a:t>
            </a:r>
            <a:r>
              <a:rPr lang="zh-CN" altLang="en-US" sz="1600" dirty="0" smtClean="0"/>
              <a:t>型羟乙基纤维素）、</a:t>
            </a:r>
            <a:r>
              <a:rPr lang="en-US" altLang="zh-CN" sz="1600" dirty="0" smtClean="0"/>
              <a:t> </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en-US" altLang="zh-CN" sz="1600" b="1" dirty="0" smtClean="0"/>
              <a:t>-</a:t>
            </a:r>
            <a:r>
              <a:rPr lang="zh-CN" altLang="en-US" sz="1600" b="1" dirty="0" smtClean="0"/>
              <a:t>格莱可因</a:t>
            </a:r>
            <a:r>
              <a:rPr lang="en-US" sz="1600" b="1" baseline="30000" dirty="0" smtClean="0"/>
              <a:t>®</a:t>
            </a:r>
            <a:r>
              <a:rPr lang="zh-CN" altLang="en-US" sz="1600" b="1" dirty="0" smtClean="0">
                <a:solidFill>
                  <a:srgbClr val="00B050"/>
                </a:solidFill>
              </a:rPr>
              <a:t>天然素 </a:t>
            </a:r>
            <a:r>
              <a:rPr lang="zh-CN" altLang="en-US" sz="1600" dirty="0" smtClean="0"/>
              <a:t>和水的锁水力</a:t>
            </a:r>
            <a:endParaRPr lang="zh-CN" alt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857232"/>
            <a:ext cx="8229600" cy="1143000"/>
          </a:xfrm>
        </p:spPr>
        <p:txBody>
          <a:bodyPr>
            <a:normAutofit/>
          </a:bodyPr>
          <a:lstStyle/>
          <a:p>
            <a:pPr algn="l"/>
            <a:r>
              <a:rPr lang="en-US" altLang="zh-CN" sz="3200" dirty="0" smtClean="0"/>
              <a:t>8h</a:t>
            </a:r>
            <a:r>
              <a:rPr lang="zh-CN" altLang="en-US" sz="3200" dirty="0" smtClean="0"/>
              <a:t>长效保湿</a:t>
            </a:r>
            <a:r>
              <a:rPr lang="en-US" altLang="zh-CN" sz="3200" dirty="0" smtClean="0"/>
              <a:t>——</a:t>
            </a:r>
            <a:r>
              <a:rPr lang="zh-CN" altLang="en-US" sz="3200" dirty="0" smtClean="0"/>
              <a:t>体内实验</a:t>
            </a:r>
          </a:p>
        </p:txBody>
      </p:sp>
      <p:pic>
        <p:nvPicPr>
          <p:cNvPr id="3" name="Picture 3"/>
          <p:cNvPicPr>
            <a:picLocks noChangeAspect="1" noChangeArrowheads="1"/>
          </p:cNvPicPr>
          <p:nvPr/>
        </p:nvPicPr>
        <p:blipFill>
          <a:blip r:embed="rId2" cstate="print"/>
          <a:srcRect/>
          <a:stretch>
            <a:fillRect/>
          </a:stretch>
        </p:blipFill>
        <p:spPr bwMode="auto">
          <a:xfrm>
            <a:off x="214282" y="1952004"/>
            <a:ext cx="3429024" cy="2620004"/>
          </a:xfrm>
          <a:prstGeom prst="rect">
            <a:avLst/>
          </a:prstGeom>
          <a:noFill/>
          <a:ln w="9525">
            <a:noFill/>
            <a:miter lim="800000"/>
            <a:headEnd/>
            <a:tailEnd/>
          </a:ln>
          <a:effectLst/>
        </p:spPr>
      </p:pic>
      <p:sp>
        <p:nvSpPr>
          <p:cNvPr id="4" name="TextBox 3"/>
          <p:cNvSpPr txBox="1"/>
          <p:nvPr/>
        </p:nvSpPr>
        <p:spPr>
          <a:xfrm>
            <a:off x="4071934" y="2000240"/>
            <a:ext cx="3708066" cy="369332"/>
          </a:xfrm>
          <a:prstGeom prst="rect">
            <a:avLst/>
          </a:prstGeom>
          <a:noFill/>
        </p:spPr>
        <p:txBody>
          <a:bodyPr wrap="none" rtlCol="0">
            <a:spAutoFit/>
          </a:bodyPr>
          <a:lstStyle/>
          <a:p>
            <a:r>
              <a:rPr lang="zh-CN" altLang="en-US" b="1" dirty="0" smtClean="0"/>
              <a:t>只用一次，</a:t>
            </a:r>
            <a:r>
              <a:rPr lang="en-US" altLang="zh-CN" b="1" dirty="0" smtClean="0"/>
              <a:t>8h</a:t>
            </a:r>
            <a:r>
              <a:rPr lang="zh-CN" altLang="en-US" b="1" dirty="0" smtClean="0"/>
              <a:t>后皮肤含水量</a:t>
            </a:r>
            <a:r>
              <a:rPr lang="en-US" altLang="zh-CN" b="1" dirty="0" smtClean="0"/>
              <a:t>+24%</a:t>
            </a:r>
            <a:r>
              <a:rPr lang="zh-CN" altLang="en-US" b="1" dirty="0" smtClean="0"/>
              <a:t>！</a:t>
            </a:r>
            <a:endParaRPr lang="zh-CN" altLang="en-US" b="1" dirty="0"/>
          </a:p>
        </p:txBody>
      </p:sp>
      <p:graphicFrame>
        <p:nvGraphicFramePr>
          <p:cNvPr id="5" name="表格 4"/>
          <p:cNvGraphicFramePr>
            <a:graphicFrameLocks noGrp="1"/>
          </p:cNvGraphicFramePr>
          <p:nvPr/>
        </p:nvGraphicFramePr>
        <p:xfrm>
          <a:off x="1357290" y="4714884"/>
          <a:ext cx="6096000" cy="1691640"/>
        </p:xfrm>
        <a:graphic>
          <a:graphicData uri="http://schemas.openxmlformats.org/drawingml/2006/table">
            <a:tbl>
              <a:tblPr firstRow="1" bandRow="1">
                <a:tableStyleId>{8799B23B-EC83-4686-B30A-512413B5E67A}</a:tableStyleId>
              </a:tblPr>
              <a:tblGrid>
                <a:gridCol w="2032000"/>
                <a:gridCol w="2032000"/>
                <a:gridCol w="2032000"/>
              </a:tblGrid>
              <a:tr h="370840">
                <a:tc>
                  <a:txBody>
                    <a:bodyPr/>
                    <a:lstStyle/>
                    <a:p>
                      <a:pPr algn="ctr"/>
                      <a:r>
                        <a:rPr lang="zh-CN" altLang="en-US" sz="1600" dirty="0" smtClean="0"/>
                        <a:t>与未使用相比，皮肤含水量增加</a:t>
                      </a:r>
                      <a:endParaRPr lang="zh-CN" altLang="en-US" sz="1600" dirty="0"/>
                    </a:p>
                  </a:txBody>
                  <a:tcPr/>
                </a:tc>
                <a:tc>
                  <a:txBody>
                    <a:bodyPr/>
                    <a:lstStyle/>
                    <a:p>
                      <a:pPr algn="ctr"/>
                      <a:r>
                        <a:rPr lang="en-US" altLang="zh-CN" sz="1400" dirty="0" smtClean="0"/>
                        <a:t>1%</a:t>
                      </a:r>
                      <a:r>
                        <a:rPr lang="en-US" altLang="zh-CN" sz="1400" b="1" dirty="0" smtClean="0"/>
                        <a:t>Glycoin</a:t>
                      </a:r>
                      <a:r>
                        <a:rPr lang="en-US" sz="1400" b="1" baseline="30000" dirty="0" smtClean="0"/>
                        <a:t>®</a:t>
                      </a:r>
                      <a:r>
                        <a:rPr lang="en-US" altLang="zh-CN" sz="1400" b="1" dirty="0" smtClean="0"/>
                        <a:t> </a:t>
                      </a:r>
                      <a:r>
                        <a:rPr lang="en-US" altLang="zh-CN" sz="1400" b="1" dirty="0" smtClean="0">
                          <a:solidFill>
                            <a:srgbClr val="00B050"/>
                          </a:solidFill>
                        </a:rPr>
                        <a:t>Natural </a:t>
                      </a:r>
                    </a:p>
                    <a:p>
                      <a:pPr algn="ctr"/>
                      <a:r>
                        <a:rPr lang="en-US" altLang="zh-CN" sz="1400" b="1" dirty="0" smtClean="0">
                          <a:solidFill>
                            <a:schemeClr val="tx1"/>
                          </a:solidFill>
                        </a:rPr>
                        <a:t>1%</a:t>
                      </a:r>
                      <a:r>
                        <a:rPr lang="zh-CN" altLang="en-US" sz="1400" b="1" dirty="0" smtClean="0"/>
                        <a:t>格莱可因</a:t>
                      </a:r>
                      <a:r>
                        <a:rPr lang="en-US" sz="1400" b="1" baseline="30000" dirty="0" smtClean="0"/>
                        <a:t>®</a:t>
                      </a:r>
                      <a:r>
                        <a:rPr lang="zh-CN" altLang="en-US" sz="1400" b="1" dirty="0" smtClean="0">
                          <a:solidFill>
                            <a:srgbClr val="00B050"/>
                          </a:solidFill>
                        </a:rPr>
                        <a:t>天然素 </a:t>
                      </a:r>
                      <a:endParaRPr lang="en-US" altLang="zh-CN" sz="1400" dirty="0" smtClean="0"/>
                    </a:p>
                  </a:txBody>
                  <a:tcPr/>
                </a:tc>
                <a:tc>
                  <a:txBody>
                    <a:bodyPr/>
                    <a:lstStyle/>
                    <a:p>
                      <a:pPr algn="ctr"/>
                      <a:r>
                        <a:rPr lang="en-US" altLang="zh-CN" sz="1400" b="1" dirty="0" smtClean="0"/>
                        <a:t>0.5%Glycoin</a:t>
                      </a:r>
                      <a:r>
                        <a:rPr lang="en-US" sz="1400" b="1" baseline="30000" dirty="0" smtClean="0"/>
                        <a:t>®</a:t>
                      </a:r>
                      <a:r>
                        <a:rPr lang="en-US" altLang="zh-CN" sz="1400" b="1" dirty="0" smtClean="0"/>
                        <a:t> </a:t>
                      </a:r>
                      <a:r>
                        <a:rPr lang="en-US" altLang="zh-CN" sz="1400" b="1" dirty="0" smtClean="0">
                          <a:solidFill>
                            <a:srgbClr val="00B050"/>
                          </a:solidFill>
                        </a:rPr>
                        <a:t>Natural </a:t>
                      </a:r>
                      <a:r>
                        <a:rPr lang="en-US" altLang="zh-CN" sz="1400" b="1" dirty="0" smtClean="0">
                          <a:solidFill>
                            <a:schemeClr val="tx1"/>
                          </a:solidFill>
                        </a:rPr>
                        <a:t>0.5%</a:t>
                      </a:r>
                      <a:r>
                        <a:rPr lang="zh-CN" altLang="en-US" sz="1400" b="1" dirty="0" smtClean="0"/>
                        <a:t>格莱可因</a:t>
                      </a:r>
                      <a:r>
                        <a:rPr lang="en-US" sz="1400" b="1" baseline="30000" dirty="0" smtClean="0"/>
                        <a:t>®</a:t>
                      </a:r>
                      <a:r>
                        <a:rPr lang="zh-CN" altLang="en-US" sz="1400" b="1" dirty="0" smtClean="0">
                          <a:solidFill>
                            <a:srgbClr val="00B050"/>
                          </a:solidFill>
                        </a:rPr>
                        <a:t>天然素 </a:t>
                      </a:r>
                      <a:endParaRPr lang="zh-CN" altLang="en-US" sz="1400" dirty="0"/>
                    </a:p>
                  </a:txBody>
                  <a:tcPr/>
                </a:tc>
              </a:tr>
              <a:tr h="370840">
                <a:tc>
                  <a:txBody>
                    <a:bodyPr/>
                    <a:lstStyle/>
                    <a:p>
                      <a:pPr algn="ctr"/>
                      <a:r>
                        <a:rPr lang="en-US" altLang="zh-CN" sz="1600" dirty="0" smtClean="0"/>
                        <a:t>2h</a:t>
                      </a:r>
                      <a:r>
                        <a:rPr lang="zh-CN" altLang="en-US" sz="1600" dirty="0" smtClean="0"/>
                        <a:t>后</a:t>
                      </a:r>
                      <a:endParaRPr lang="zh-CN" altLang="en-US" sz="1600" dirty="0"/>
                    </a:p>
                  </a:txBody>
                  <a:tcPr/>
                </a:tc>
                <a:tc>
                  <a:txBody>
                    <a:bodyPr/>
                    <a:lstStyle/>
                    <a:p>
                      <a:pPr algn="ctr"/>
                      <a:r>
                        <a:rPr lang="en-US" altLang="zh-CN" sz="1600" dirty="0" smtClean="0"/>
                        <a:t>+49.5%</a:t>
                      </a:r>
                      <a:endParaRPr lang="zh-CN" altLang="en-US" sz="1600" dirty="0"/>
                    </a:p>
                  </a:txBody>
                  <a:tcPr/>
                </a:tc>
                <a:tc>
                  <a:txBody>
                    <a:bodyPr/>
                    <a:lstStyle/>
                    <a:p>
                      <a:pPr algn="ctr"/>
                      <a:r>
                        <a:rPr lang="en-US" altLang="zh-CN" sz="1600" dirty="0" smtClean="0"/>
                        <a:t>+49.5%</a:t>
                      </a:r>
                      <a:endParaRPr lang="zh-CN" altLang="en-US" sz="1600" dirty="0"/>
                    </a:p>
                  </a:txBody>
                  <a:tcPr/>
                </a:tc>
              </a:tr>
              <a:tr h="370840">
                <a:tc>
                  <a:txBody>
                    <a:bodyPr/>
                    <a:lstStyle/>
                    <a:p>
                      <a:pPr algn="ctr"/>
                      <a:r>
                        <a:rPr lang="en-US" altLang="zh-CN" sz="1600" dirty="0" smtClean="0"/>
                        <a:t>4h</a:t>
                      </a:r>
                      <a:r>
                        <a:rPr lang="zh-CN" altLang="en-US" sz="1600" dirty="0" smtClean="0"/>
                        <a:t>后</a:t>
                      </a:r>
                      <a:endParaRPr lang="zh-CN" altLang="en-US" sz="1600" dirty="0"/>
                    </a:p>
                  </a:txBody>
                  <a:tcPr/>
                </a:tc>
                <a:tc>
                  <a:txBody>
                    <a:bodyPr/>
                    <a:lstStyle/>
                    <a:p>
                      <a:pPr algn="ctr"/>
                      <a:r>
                        <a:rPr lang="en-US" altLang="zh-CN" sz="1600" dirty="0" smtClean="0"/>
                        <a:t>+34.5%</a:t>
                      </a:r>
                      <a:endParaRPr lang="zh-CN" altLang="en-US" sz="1600" dirty="0"/>
                    </a:p>
                  </a:txBody>
                  <a:tcPr/>
                </a:tc>
                <a:tc>
                  <a:txBody>
                    <a:bodyPr/>
                    <a:lstStyle/>
                    <a:p>
                      <a:pPr algn="ctr"/>
                      <a:r>
                        <a:rPr lang="en-US" altLang="zh-CN" sz="1600" dirty="0" smtClean="0"/>
                        <a:t>+32.2%</a:t>
                      </a:r>
                      <a:endParaRPr lang="zh-CN" altLang="en-US" sz="1600" dirty="0"/>
                    </a:p>
                  </a:txBody>
                  <a:tcPr/>
                </a:tc>
              </a:tr>
              <a:tr h="370840">
                <a:tc>
                  <a:txBody>
                    <a:bodyPr/>
                    <a:lstStyle/>
                    <a:p>
                      <a:pPr algn="ctr"/>
                      <a:r>
                        <a:rPr lang="en-US" altLang="zh-CN" sz="1600" dirty="0" smtClean="0"/>
                        <a:t>8h</a:t>
                      </a:r>
                      <a:r>
                        <a:rPr lang="zh-CN" altLang="en-US" sz="1600" dirty="0" smtClean="0"/>
                        <a:t>后</a:t>
                      </a:r>
                      <a:endParaRPr lang="zh-CN" altLang="en-US" sz="1600" dirty="0"/>
                    </a:p>
                  </a:txBody>
                  <a:tcPr/>
                </a:tc>
                <a:tc>
                  <a:txBody>
                    <a:bodyPr/>
                    <a:lstStyle/>
                    <a:p>
                      <a:pPr algn="ctr"/>
                      <a:r>
                        <a:rPr lang="en-US" altLang="zh-CN" sz="1600" dirty="0" smtClean="0"/>
                        <a:t>+24.7%</a:t>
                      </a:r>
                      <a:endParaRPr lang="zh-CN" altLang="en-US" sz="1600" dirty="0"/>
                    </a:p>
                  </a:txBody>
                  <a:tcPr/>
                </a:tc>
                <a:tc>
                  <a:txBody>
                    <a:bodyPr/>
                    <a:lstStyle/>
                    <a:p>
                      <a:pPr algn="ctr"/>
                      <a:r>
                        <a:rPr lang="en-US" altLang="zh-CN" sz="1600" dirty="0" smtClean="0"/>
                        <a:t>+21.3%</a:t>
                      </a:r>
                      <a:endParaRPr lang="zh-CN" altLang="en-US" sz="1600" dirty="0"/>
                    </a:p>
                  </a:txBody>
                  <a:tcPr/>
                </a:tc>
              </a:tr>
            </a:tbl>
          </a:graphicData>
        </a:graphic>
      </p:graphicFrame>
      <p:sp>
        <p:nvSpPr>
          <p:cNvPr id="6" name="TextBox 5"/>
          <p:cNvSpPr txBox="1"/>
          <p:nvPr/>
        </p:nvSpPr>
        <p:spPr>
          <a:xfrm>
            <a:off x="4143372" y="2571744"/>
            <a:ext cx="3514104" cy="1754326"/>
          </a:xfrm>
          <a:prstGeom prst="rect">
            <a:avLst/>
          </a:prstGeom>
          <a:noFill/>
        </p:spPr>
        <p:txBody>
          <a:bodyPr wrap="none" rtlCol="0">
            <a:spAutoFit/>
          </a:bodyPr>
          <a:lstStyle/>
          <a:p>
            <a:pPr>
              <a:lnSpc>
                <a:spcPct val="150000"/>
              </a:lnSpc>
            </a:pPr>
            <a:r>
              <a:rPr lang="zh-CN" altLang="en-US" sz="1400" dirty="0" smtClean="0"/>
              <a:t>临床实验：使用</a:t>
            </a:r>
            <a:r>
              <a:rPr lang="en-US" altLang="zh-CN" sz="1400" dirty="0" smtClean="0"/>
              <a:t>1</a:t>
            </a:r>
            <a:r>
              <a:rPr lang="zh-CN" altLang="en-US" sz="1400" dirty="0" smtClean="0"/>
              <a:t>次，皮肤</a:t>
            </a:r>
            <a:r>
              <a:rPr lang="en-US" altLang="zh-CN" sz="1400" dirty="0" smtClean="0"/>
              <a:t>8h</a:t>
            </a:r>
            <a:r>
              <a:rPr lang="zh-CN" altLang="en-US" sz="1400" dirty="0" smtClean="0"/>
              <a:t>后的含水量。</a:t>
            </a:r>
            <a:endParaRPr lang="en-US" altLang="zh-CN" sz="1400" dirty="0" smtClean="0"/>
          </a:p>
          <a:p>
            <a:pPr>
              <a:lnSpc>
                <a:spcPct val="150000"/>
              </a:lnSpc>
            </a:pPr>
            <a:r>
              <a:rPr lang="zh-CN" altLang="en-US" sz="1400" dirty="0" smtClean="0"/>
              <a:t>测试人数：</a:t>
            </a:r>
            <a:r>
              <a:rPr lang="en-US" altLang="zh-CN" sz="1400" dirty="0" smtClean="0"/>
              <a:t>20</a:t>
            </a:r>
            <a:r>
              <a:rPr lang="zh-CN" altLang="en-US" sz="1400" dirty="0" smtClean="0"/>
              <a:t>人</a:t>
            </a:r>
            <a:endParaRPr lang="en-US" altLang="zh-CN" sz="1400" dirty="0" smtClean="0"/>
          </a:p>
          <a:p>
            <a:pPr>
              <a:lnSpc>
                <a:spcPct val="150000"/>
              </a:lnSpc>
            </a:pPr>
            <a:r>
              <a:rPr lang="zh-CN" altLang="en-US" sz="1400" dirty="0" smtClean="0"/>
              <a:t>皮肤水分测试仪测量皮肤含水量</a:t>
            </a:r>
            <a:endParaRPr lang="en-US" altLang="zh-CN" sz="1400" dirty="0" smtClean="0"/>
          </a:p>
          <a:p>
            <a:pPr>
              <a:lnSpc>
                <a:spcPct val="150000"/>
              </a:lnSpc>
            </a:pPr>
            <a:endParaRPr lang="en-US" altLang="zh-CN" sz="1400" dirty="0" smtClean="0"/>
          </a:p>
          <a:p>
            <a:pPr>
              <a:lnSpc>
                <a:spcPct val="150000"/>
              </a:lnSpc>
            </a:pPr>
            <a:r>
              <a:rPr lang="en-US" altLang="zh-CN" sz="1600" dirty="0" smtClean="0"/>
              <a:t>100%</a:t>
            </a:r>
            <a:r>
              <a:rPr lang="zh-CN" altLang="en-US" sz="1600" dirty="0" smtClean="0"/>
              <a:t>测试者反馈正面效果！</a:t>
            </a:r>
            <a:endParaRPr lang="en-US" altLang="zh-CN" sz="16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7242" y="714364"/>
            <a:ext cx="8229600" cy="1143000"/>
          </a:xfrm>
        </p:spPr>
        <p:txBody>
          <a:bodyPr>
            <a:normAutofit/>
          </a:bodyPr>
          <a:lstStyle/>
          <a:p>
            <a:pPr algn="l"/>
            <a:r>
              <a:rPr lang="zh-CN" altLang="en-US" sz="3200" dirty="0" smtClean="0"/>
              <a:t>天然细胞激活剂</a:t>
            </a:r>
            <a:endParaRPr lang="zh-CN" altLang="en-US" sz="3200" dirty="0"/>
          </a:p>
        </p:txBody>
      </p:sp>
      <p:sp>
        <p:nvSpPr>
          <p:cNvPr id="3" name="TextBox 2"/>
          <p:cNvSpPr txBox="1"/>
          <p:nvPr/>
        </p:nvSpPr>
        <p:spPr>
          <a:xfrm>
            <a:off x="571472" y="1785926"/>
            <a:ext cx="6686446" cy="4708981"/>
          </a:xfrm>
          <a:prstGeom prst="rect">
            <a:avLst/>
          </a:prstGeom>
          <a:noFill/>
        </p:spPr>
        <p:txBody>
          <a:bodyPr wrap="none" rtlCol="0">
            <a:spAutoFit/>
          </a:bodyPr>
          <a:lstStyle/>
          <a:p>
            <a:r>
              <a:rPr lang="zh-CN" altLang="en-US" sz="2000" dirty="0" smtClean="0"/>
              <a:t>具备强效激活和再生能力：</a:t>
            </a:r>
            <a:endParaRPr lang="en-US" altLang="zh-CN" sz="2000" dirty="0" smtClean="0"/>
          </a:p>
          <a:p>
            <a:endParaRPr lang="en-US" altLang="zh-CN" sz="2000" dirty="0" smtClean="0"/>
          </a:p>
          <a:p>
            <a:pPr>
              <a:buFont typeface="Arial" pitchFamily="34" charset="0"/>
              <a:buChar char="•"/>
            </a:pPr>
            <a:r>
              <a:rPr lang="zh-CN" altLang="en-US" sz="2000" dirty="0" smtClean="0"/>
              <a:t>增强细胞活力和新陈代谢</a:t>
            </a:r>
            <a:endParaRPr lang="en-US" altLang="zh-CN" sz="2000" dirty="0" smtClean="0"/>
          </a:p>
          <a:p>
            <a:pPr>
              <a:buFont typeface="Arial" pitchFamily="34" charset="0"/>
              <a:buChar char="•"/>
            </a:pPr>
            <a:endParaRPr lang="en-US" altLang="zh-CN" sz="2000" dirty="0" smtClean="0"/>
          </a:p>
          <a:p>
            <a:pPr>
              <a:buFont typeface="Arial" pitchFamily="34" charset="0"/>
              <a:buChar char="•"/>
            </a:pPr>
            <a:r>
              <a:rPr lang="zh-CN" altLang="en-US" sz="2000" dirty="0" smtClean="0"/>
              <a:t>激活再生皮肤细胞</a:t>
            </a:r>
            <a:endParaRPr lang="en-US" altLang="zh-CN" sz="2000" dirty="0" smtClean="0"/>
          </a:p>
          <a:p>
            <a:pPr>
              <a:buFont typeface="Arial" pitchFamily="34" charset="0"/>
              <a:buChar char="•"/>
            </a:pPr>
            <a:endParaRPr lang="en-US" altLang="zh-CN" sz="2000" dirty="0" smtClean="0"/>
          </a:p>
          <a:p>
            <a:pPr>
              <a:buFont typeface="Arial" pitchFamily="34" charset="0"/>
              <a:buChar char="•"/>
            </a:pPr>
            <a:r>
              <a:rPr lang="zh-CN" altLang="en-US" sz="2000" dirty="0" smtClean="0"/>
              <a:t>增强皮肤细胞的抗氧化性（</a:t>
            </a:r>
            <a:r>
              <a:rPr lang="en-US" altLang="zh-CN" sz="2000" dirty="0" smtClean="0"/>
              <a:t>SOD</a:t>
            </a:r>
            <a:r>
              <a:rPr lang="zh-CN" altLang="en-US" sz="2000" dirty="0" smtClean="0"/>
              <a:t>）</a:t>
            </a:r>
            <a:endParaRPr lang="en-US" altLang="zh-CN" sz="2000" dirty="0" smtClean="0"/>
          </a:p>
          <a:p>
            <a:pPr>
              <a:buFont typeface="Arial" pitchFamily="34" charset="0"/>
              <a:buChar char="•"/>
            </a:pPr>
            <a:endParaRPr lang="en-US" altLang="zh-CN" sz="2000" dirty="0" smtClean="0"/>
          </a:p>
          <a:p>
            <a:pPr>
              <a:buFont typeface="Arial" pitchFamily="34" charset="0"/>
              <a:buChar char="•"/>
            </a:pPr>
            <a:r>
              <a:rPr lang="zh-CN" altLang="en-US" sz="2000" dirty="0" smtClean="0"/>
              <a:t>加速老化细胞中</a:t>
            </a:r>
            <a:r>
              <a:rPr lang="en-US" altLang="zh-CN" sz="2000" dirty="0" smtClean="0"/>
              <a:t>I</a:t>
            </a:r>
            <a:r>
              <a:rPr lang="zh-CN" altLang="en-US" sz="2000" dirty="0" smtClean="0"/>
              <a:t>型胶原蛋白前体的合成</a:t>
            </a:r>
            <a:endParaRPr lang="en-US" altLang="zh-CN" sz="2000" dirty="0" smtClean="0"/>
          </a:p>
          <a:p>
            <a:pPr>
              <a:buFont typeface="Arial" pitchFamily="34" charset="0"/>
              <a:buChar char="•"/>
            </a:pPr>
            <a:endParaRPr lang="en-US" altLang="zh-CN" sz="2000" dirty="0" smtClean="0"/>
          </a:p>
          <a:p>
            <a:pPr>
              <a:buFont typeface="Arial" pitchFamily="34" charset="0"/>
              <a:buChar char="•"/>
            </a:pPr>
            <a:r>
              <a:rPr lang="zh-CN" altLang="en-US" sz="2000" dirty="0" smtClean="0"/>
              <a:t>增加肌肤保湿性、弹性、光滑度和皮肤厚度（体内实验）</a:t>
            </a:r>
            <a:endParaRPr lang="en-US" altLang="zh-CN" sz="2000" dirty="0" smtClean="0"/>
          </a:p>
          <a:p>
            <a:pPr>
              <a:buFont typeface="Arial" pitchFamily="34" charset="0"/>
              <a:buChar char="•"/>
            </a:pPr>
            <a:endParaRPr lang="en-US" altLang="zh-CN" sz="2000" dirty="0" smtClean="0"/>
          </a:p>
          <a:p>
            <a:pPr>
              <a:buFont typeface="Arial" pitchFamily="34" charset="0"/>
              <a:buChar char="•"/>
            </a:pPr>
            <a:r>
              <a:rPr lang="zh-CN" altLang="en-US" sz="2000" dirty="0" smtClean="0"/>
              <a:t>减轻皮肤发红，对抗红疹（体内实验）</a:t>
            </a:r>
            <a:endParaRPr lang="en-US" altLang="zh-CN" sz="2000" dirty="0" smtClean="0"/>
          </a:p>
          <a:p>
            <a:pPr>
              <a:buFont typeface="Arial" pitchFamily="34" charset="0"/>
              <a:buChar char="•"/>
            </a:pPr>
            <a:endParaRPr lang="en-US" altLang="zh-CN" sz="2000" dirty="0" smtClean="0"/>
          </a:p>
          <a:p>
            <a:pPr>
              <a:buFont typeface="Arial" pitchFamily="34" charset="0"/>
              <a:buChar char="•"/>
            </a:pPr>
            <a:r>
              <a:rPr lang="zh-CN" altLang="en-US" sz="2000" dirty="0" smtClean="0"/>
              <a:t>加速伤口愈合及组织修复</a:t>
            </a:r>
            <a:endParaRPr lang="zh-CN" alt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928678"/>
            <a:ext cx="8229600" cy="1143000"/>
          </a:xfrm>
        </p:spPr>
        <p:txBody>
          <a:bodyPr>
            <a:normAutofit/>
          </a:bodyPr>
          <a:lstStyle/>
          <a:p>
            <a:pPr algn="l"/>
            <a:r>
              <a:rPr lang="zh-CN" altLang="en-US" sz="3200" dirty="0" smtClean="0"/>
              <a:t>实验概览：体内</a:t>
            </a:r>
            <a:endParaRPr lang="zh-CN" altLang="en-US" sz="3200" dirty="0"/>
          </a:p>
        </p:txBody>
      </p:sp>
      <p:graphicFrame>
        <p:nvGraphicFramePr>
          <p:cNvPr id="3" name="表格 2"/>
          <p:cNvGraphicFramePr>
            <a:graphicFrameLocks noGrp="1"/>
          </p:cNvGraphicFramePr>
          <p:nvPr/>
        </p:nvGraphicFramePr>
        <p:xfrm>
          <a:off x="357158" y="2214555"/>
          <a:ext cx="7643865" cy="4328822"/>
        </p:xfrm>
        <a:graphic>
          <a:graphicData uri="http://schemas.openxmlformats.org/drawingml/2006/table">
            <a:tbl>
              <a:tblPr firstRow="1" bandRow="1">
                <a:tableStyleId>{8799B23B-EC83-4686-B30A-512413B5E67A}</a:tableStyleId>
              </a:tblPr>
              <a:tblGrid>
                <a:gridCol w="2547955"/>
                <a:gridCol w="2738457"/>
                <a:gridCol w="2357453"/>
              </a:tblGrid>
              <a:tr h="350290">
                <a:tc>
                  <a:txBody>
                    <a:bodyPr/>
                    <a:lstStyle/>
                    <a:p>
                      <a:r>
                        <a:rPr lang="zh-CN" altLang="en-US" dirty="0" smtClean="0"/>
                        <a:t>功效</a:t>
                      </a:r>
                      <a:endParaRPr lang="zh-CN" altLang="en-US" dirty="0"/>
                    </a:p>
                  </a:txBody>
                  <a:tcPr anchor="ctr" anchorCtr="1"/>
                </a:tc>
                <a:tc>
                  <a:txBody>
                    <a:bodyPr/>
                    <a:lstStyle/>
                    <a:p>
                      <a:r>
                        <a:rPr lang="zh-CN" altLang="en-US" dirty="0" smtClean="0"/>
                        <a:t>结果</a:t>
                      </a:r>
                      <a:endParaRPr lang="zh-CN" altLang="en-US" dirty="0"/>
                    </a:p>
                  </a:txBody>
                  <a:tcPr anchor="ctr" anchorCtr="1"/>
                </a:tc>
                <a:tc>
                  <a:txBody>
                    <a:bodyPr/>
                    <a:lstStyle/>
                    <a:p>
                      <a:r>
                        <a:rPr lang="zh-CN" altLang="en-US" dirty="0" smtClean="0"/>
                        <a:t>剂量</a:t>
                      </a:r>
                      <a:endParaRPr lang="zh-CN" altLang="en-US" dirty="0"/>
                    </a:p>
                  </a:txBody>
                  <a:tcPr anchor="ctr" anchorCtr="1"/>
                </a:tc>
              </a:tr>
              <a:tr h="613007">
                <a:tc>
                  <a:txBody>
                    <a:bodyPr/>
                    <a:lstStyle/>
                    <a:p>
                      <a:r>
                        <a:rPr lang="zh-CN" altLang="en-US" sz="1800" dirty="0" smtClean="0"/>
                        <a:t>增加皮肤保湿性</a:t>
                      </a:r>
                      <a:endParaRPr lang="zh-CN" altLang="en-US" sz="1800" dirty="0"/>
                    </a:p>
                  </a:txBody>
                  <a:tcPr anchor="ctr" anchorCtr="1"/>
                </a:tc>
                <a:tc>
                  <a:txBody>
                    <a:bodyPr/>
                    <a:lstStyle/>
                    <a:p>
                      <a:r>
                        <a:rPr lang="zh-CN" altLang="en-US" sz="1800" dirty="0" smtClean="0"/>
                        <a:t>使用</a:t>
                      </a:r>
                      <a:r>
                        <a:rPr lang="en-US" altLang="zh-CN" sz="1800" dirty="0" smtClean="0"/>
                        <a:t>1</a:t>
                      </a:r>
                      <a:r>
                        <a:rPr lang="zh-CN" altLang="en-US" sz="1800" dirty="0" smtClean="0"/>
                        <a:t>次，</a:t>
                      </a:r>
                      <a:r>
                        <a:rPr lang="en-US" altLang="zh-CN" sz="1800" dirty="0" smtClean="0"/>
                        <a:t>8h</a:t>
                      </a:r>
                      <a:r>
                        <a:rPr lang="zh-CN" altLang="en-US" sz="1800" dirty="0" smtClean="0"/>
                        <a:t>后皮肤保湿性仍增加</a:t>
                      </a:r>
                      <a:r>
                        <a:rPr lang="en-US" altLang="zh-CN" sz="1800" dirty="0" smtClean="0"/>
                        <a:t>24.7%</a:t>
                      </a:r>
                      <a:endParaRPr lang="zh-CN" altLang="en-US" sz="1800" dirty="0"/>
                    </a:p>
                  </a:txBody>
                  <a:tcPr anchor="ctr" anchorCtr="1"/>
                </a:tc>
                <a:tc>
                  <a:txBody>
                    <a:bodyPr/>
                    <a:lstStyle/>
                    <a:p>
                      <a:r>
                        <a:rPr lang="en-US" altLang="zh-CN" sz="1800" dirty="0" smtClean="0"/>
                        <a:t>1%</a:t>
                      </a:r>
                      <a:endParaRPr lang="zh-CN" altLang="en-US" sz="1800" dirty="0"/>
                    </a:p>
                  </a:txBody>
                  <a:tcPr anchor="ctr" anchorCtr="1"/>
                </a:tc>
              </a:tr>
              <a:tr h="712631">
                <a:tc>
                  <a:txBody>
                    <a:bodyPr/>
                    <a:lstStyle/>
                    <a:p>
                      <a:r>
                        <a:rPr lang="zh-CN" altLang="en-US" sz="1800" dirty="0" smtClean="0"/>
                        <a:t>增加弹性</a:t>
                      </a:r>
                      <a:endParaRPr lang="zh-CN" altLang="en-US" sz="1800" dirty="0"/>
                    </a:p>
                  </a:txBody>
                  <a:tcPr anchor="ctr" anchorCtr="1"/>
                </a:tc>
                <a:tc>
                  <a:txBody>
                    <a:bodyPr/>
                    <a:lstStyle/>
                    <a:p>
                      <a:r>
                        <a:rPr lang="zh-CN" altLang="en-US" sz="1800" dirty="0" smtClean="0"/>
                        <a:t>弹性度增加了</a:t>
                      </a:r>
                      <a:r>
                        <a:rPr lang="en-US" altLang="zh-CN" sz="1800" dirty="0" smtClean="0"/>
                        <a:t>93.3%</a:t>
                      </a:r>
                      <a:r>
                        <a:rPr lang="zh-CN" altLang="en-US" sz="1800" dirty="0" smtClean="0"/>
                        <a:t>（与安慰剂对比）</a:t>
                      </a:r>
                      <a:endParaRPr lang="zh-CN" altLang="en-US" sz="1800" dirty="0"/>
                    </a:p>
                  </a:txBody>
                  <a:tcPr anchor="ctr" anchorCtr="1"/>
                </a:tc>
                <a:tc>
                  <a:txBody>
                    <a:bodyPr/>
                    <a:lstStyle/>
                    <a:p>
                      <a:r>
                        <a:rPr lang="en-US" altLang="zh-CN" sz="1800" dirty="0" smtClean="0"/>
                        <a:t>1%</a:t>
                      </a:r>
                      <a:endParaRPr lang="zh-CN" altLang="en-US" sz="1800" dirty="0"/>
                    </a:p>
                  </a:txBody>
                  <a:tcPr anchor="ctr" anchorCtr="1"/>
                </a:tc>
              </a:tr>
              <a:tr h="783105">
                <a:tc>
                  <a:txBody>
                    <a:bodyPr/>
                    <a:lstStyle/>
                    <a:p>
                      <a:r>
                        <a:rPr lang="zh-CN" altLang="en-US" sz="1800" dirty="0" smtClean="0"/>
                        <a:t>皮肤更光滑</a:t>
                      </a:r>
                      <a:endParaRPr lang="zh-CN" altLang="en-US" sz="1800" dirty="0"/>
                    </a:p>
                  </a:txBody>
                  <a:tcPr anchor="ctr" anchorCtr="1"/>
                </a:tc>
                <a:tc>
                  <a:txBody>
                    <a:bodyPr/>
                    <a:lstStyle/>
                    <a:p>
                      <a:r>
                        <a:rPr lang="zh-CN" altLang="en-US" sz="1800" dirty="0" smtClean="0"/>
                        <a:t>与安慰剂对比，光滑度增加了</a:t>
                      </a:r>
                      <a:r>
                        <a:rPr lang="en-US" altLang="zh-CN" sz="1800" dirty="0" smtClean="0"/>
                        <a:t>61.8%</a:t>
                      </a:r>
                      <a:endParaRPr lang="zh-CN" altLang="en-US" sz="1800" dirty="0"/>
                    </a:p>
                  </a:txBody>
                  <a:tcPr anchor="ctr" anchorCtr="1"/>
                </a:tc>
                <a:tc>
                  <a:txBody>
                    <a:bodyPr/>
                    <a:lstStyle/>
                    <a:p>
                      <a:r>
                        <a:rPr lang="en-US" altLang="zh-CN" sz="1800" dirty="0" smtClean="0"/>
                        <a:t>1%</a:t>
                      </a:r>
                    </a:p>
                  </a:txBody>
                  <a:tcPr anchor="ctr" anchorCtr="1"/>
                </a:tc>
              </a:tr>
              <a:tr h="783105">
                <a:tc>
                  <a:txBody>
                    <a:bodyPr/>
                    <a:lstStyle/>
                    <a:p>
                      <a:r>
                        <a:rPr lang="zh-CN" altLang="en-US" sz="1800" dirty="0" smtClean="0"/>
                        <a:t>增加皮肤密度及厚度</a:t>
                      </a:r>
                      <a:endParaRPr lang="zh-CN" altLang="en-US" sz="1800" dirty="0"/>
                    </a:p>
                  </a:txBody>
                  <a:tcPr anchor="ctr" anchorCtr="1"/>
                </a:tc>
                <a:tc>
                  <a:txBody>
                    <a:bodyPr/>
                    <a:lstStyle/>
                    <a:p>
                      <a:r>
                        <a:rPr lang="zh-CN" altLang="en-US" sz="1800" dirty="0" smtClean="0"/>
                        <a:t>皮肤密度增加</a:t>
                      </a:r>
                      <a:r>
                        <a:rPr lang="en-US" altLang="zh-CN" sz="1800" dirty="0" smtClean="0"/>
                        <a:t>9.9%</a:t>
                      </a:r>
                      <a:r>
                        <a:rPr lang="zh-CN" altLang="en-US" sz="1800" dirty="0" smtClean="0"/>
                        <a:t>，所有测试者皮肤厚度显著增加</a:t>
                      </a:r>
                      <a:endParaRPr lang="zh-CN" altLang="en-US" sz="1800" dirty="0"/>
                    </a:p>
                  </a:txBody>
                  <a:tcPr anchor="ctr" anchorCtr="1"/>
                </a:tc>
                <a:tc>
                  <a:txBody>
                    <a:bodyPr/>
                    <a:lstStyle/>
                    <a:p>
                      <a:r>
                        <a:rPr lang="en-US" altLang="zh-CN" sz="1800" dirty="0" smtClean="0"/>
                        <a:t>1%</a:t>
                      </a:r>
                    </a:p>
                  </a:txBody>
                  <a:tcPr anchor="ctr" anchorCtr="1"/>
                </a:tc>
              </a:tr>
              <a:tr h="1044141">
                <a:tc>
                  <a:txBody>
                    <a:bodyPr/>
                    <a:lstStyle/>
                    <a:p>
                      <a:pPr algn="ctr"/>
                      <a:r>
                        <a:rPr lang="zh-CN" altLang="en-US" sz="1800" dirty="0" smtClean="0"/>
                        <a:t>减轻皮肤发红</a:t>
                      </a:r>
                      <a:endParaRPr lang="en-US" altLang="zh-CN" sz="1800" dirty="0" smtClean="0"/>
                    </a:p>
                    <a:p>
                      <a:pPr algn="ctr"/>
                      <a:r>
                        <a:rPr lang="zh-CN" altLang="en-US" sz="1800" dirty="0" smtClean="0"/>
                        <a:t>（抗红疹；抗炎）</a:t>
                      </a:r>
                      <a:endParaRPr lang="zh-CN" altLang="en-US" sz="1800" dirty="0"/>
                    </a:p>
                  </a:txBody>
                  <a:tcPr anchor="ctr" anchorCtr="1"/>
                </a:tc>
                <a:tc>
                  <a:txBody>
                    <a:bodyPr/>
                    <a:lstStyle/>
                    <a:p>
                      <a:r>
                        <a:rPr lang="zh-CN" altLang="en-US" sz="1800" dirty="0" smtClean="0"/>
                        <a:t>使用</a:t>
                      </a:r>
                      <a:r>
                        <a:rPr lang="en-US" altLang="zh-CN" sz="1800" dirty="0" smtClean="0"/>
                        <a:t>3</a:t>
                      </a:r>
                      <a:r>
                        <a:rPr lang="zh-CN" altLang="en-US" sz="1800" dirty="0" smtClean="0"/>
                        <a:t>次后</a:t>
                      </a:r>
                      <a:r>
                        <a:rPr lang="en-US" altLang="zh-CN" sz="1800" dirty="0" smtClean="0"/>
                        <a:t>76%</a:t>
                      </a:r>
                      <a:r>
                        <a:rPr lang="zh-CN" altLang="en-US" sz="1800" dirty="0" smtClean="0"/>
                        <a:t>的测试者反映晒伤减轻</a:t>
                      </a:r>
                      <a:endParaRPr lang="zh-CN" altLang="en-US" sz="1800" dirty="0"/>
                    </a:p>
                  </a:txBody>
                  <a:tcPr anchor="ctr" anchorCtr="1"/>
                </a:tc>
                <a:tc>
                  <a:txBody>
                    <a:bodyPr/>
                    <a:lstStyle/>
                    <a:p>
                      <a:r>
                        <a:rPr lang="en-US" altLang="zh-CN" sz="1800" dirty="0" smtClean="0"/>
                        <a:t>2%</a:t>
                      </a:r>
                      <a:endParaRPr lang="zh-CN" altLang="en-US" sz="1800" dirty="0"/>
                    </a:p>
                  </a:txBody>
                  <a:tcPr anchor="ctr" anchorCtr="1"/>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4282" y="1142984"/>
            <a:ext cx="7000924" cy="714380"/>
          </a:xfrm>
        </p:spPr>
        <p:txBody>
          <a:bodyPr>
            <a:normAutofit/>
          </a:bodyPr>
          <a:lstStyle/>
          <a:p>
            <a:r>
              <a:rPr lang="zh-CN" altLang="en-US" sz="2800" dirty="0" smtClean="0"/>
              <a:t>极端恶劣的环境下，生命依然可能存在</a:t>
            </a:r>
            <a:r>
              <a:rPr lang="en-US" altLang="zh-CN" sz="2800" dirty="0" smtClean="0"/>
              <a:t>……</a:t>
            </a:r>
            <a:endParaRPr lang="zh-CN" altLang="en-US" sz="2800" dirty="0"/>
          </a:p>
        </p:txBody>
      </p:sp>
      <p:sp>
        <p:nvSpPr>
          <p:cNvPr id="3" name="副标题 2"/>
          <p:cNvSpPr>
            <a:spLocks noGrp="1"/>
          </p:cNvSpPr>
          <p:nvPr>
            <p:ph type="subTitle" idx="1"/>
          </p:nvPr>
        </p:nvSpPr>
        <p:spPr>
          <a:xfrm>
            <a:off x="428596" y="4214818"/>
            <a:ext cx="8001056" cy="2357454"/>
          </a:xfrm>
        </p:spPr>
        <p:txBody>
          <a:bodyPr>
            <a:noAutofit/>
          </a:bodyPr>
          <a:lstStyle/>
          <a:p>
            <a:pPr algn="l"/>
            <a:r>
              <a:rPr lang="zh-CN" altLang="en-US" sz="2800" b="1" u="sng" dirty="0" smtClean="0">
                <a:solidFill>
                  <a:srgbClr val="FF0000"/>
                </a:solidFill>
              </a:rPr>
              <a:t>“压力防护 分子”（</a:t>
            </a:r>
            <a:r>
              <a:rPr lang="en-US" altLang="zh-CN" sz="2800" b="1" u="sng" dirty="0" smtClean="0">
                <a:solidFill>
                  <a:srgbClr val="FF0000"/>
                </a:solidFill>
              </a:rPr>
              <a:t> EXTREMOLYTES</a:t>
            </a:r>
            <a:r>
              <a:rPr lang="zh-CN" altLang="en-US" sz="2800" b="1" u="sng" dirty="0" smtClean="0">
                <a:solidFill>
                  <a:srgbClr val="FF0000"/>
                </a:solidFill>
              </a:rPr>
              <a:t>）</a:t>
            </a:r>
            <a:r>
              <a:rPr lang="en-US" altLang="zh-CN" sz="2800" b="1" u="sng" dirty="0" smtClean="0">
                <a:solidFill>
                  <a:srgbClr val="FF0000"/>
                </a:solidFill>
              </a:rPr>
              <a:t> </a:t>
            </a:r>
            <a:r>
              <a:rPr lang="zh-CN" altLang="en-US" sz="2800" b="1" u="sng" dirty="0" smtClean="0">
                <a:solidFill>
                  <a:srgbClr val="FF0000"/>
                </a:solidFill>
              </a:rPr>
              <a:t>：</a:t>
            </a:r>
            <a:endParaRPr lang="en-US" altLang="zh-CN" sz="2800" b="1" u="sng" dirty="0" smtClean="0">
              <a:solidFill>
                <a:srgbClr val="FF0000"/>
              </a:solidFill>
            </a:endParaRPr>
          </a:p>
          <a:p>
            <a:pPr algn="l"/>
            <a:endParaRPr lang="en-US" altLang="zh-CN" sz="2400" dirty="0" smtClean="0">
              <a:solidFill>
                <a:schemeClr val="tx1"/>
              </a:solidFill>
            </a:endParaRPr>
          </a:p>
          <a:p>
            <a:pPr algn="l"/>
            <a:r>
              <a:rPr lang="zh-CN" altLang="en-US" sz="2400" dirty="0" smtClean="0">
                <a:solidFill>
                  <a:schemeClr val="tx1"/>
                </a:solidFill>
              </a:rPr>
              <a:t>压力防护分子（</a:t>
            </a:r>
            <a:r>
              <a:rPr lang="en-US" altLang="zh-CN" sz="2400" dirty="0" smtClean="0">
                <a:solidFill>
                  <a:schemeClr val="tx1"/>
                </a:solidFill>
              </a:rPr>
              <a:t>EXTREMOLYTES</a:t>
            </a:r>
            <a:r>
              <a:rPr lang="zh-CN" altLang="en-US" sz="2400" dirty="0" smtClean="0">
                <a:solidFill>
                  <a:schemeClr val="tx1"/>
                </a:solidFill>
              </a:rPr>
              <a:t>）是极端环境中的植物或微生物产生的一类天然防护物质，这种物质能保护它们免受栖息地恶劣条件的伤害。</a:t>
            </a:r>
            <a:endParaRPr lang="zh-CN" altLang="en-US" sz="2400" dirty="0">
              <a:solidFill>
                <a:schemeClr val="tx1"/>
              </a:solidFill>
            </a:endParaRPr>
          </a:p>
        </p:txBody>
      </p:sp>
      <p:sp>
        <p:nvSpPr>
          <p:cNvPr id="5" name="TextBox 4"/>
          <p:cNvSpPr txBox="1"/>
          <p:nvPr/>
        </p:nvSpPr>
        <p:spPr>
          <a:xfrm>
            <a:off x="623003" y="2416726"/>
            <a:ext cx="877163" cy="369332"/>
          </a:xfrm>
          <a:prstGeom prst="rect">
            <a:avLst/>
          </a:prstGeom>
          <a:noFill/>
        </p:spPr>
        <p:txBody>
          <a:bodyPr wrap="none" rtlCol="0">
            <a:spAutoFit/>
          </a:bodyPr>
          <a:lstStyle/>
          <a:p>
            <a:r>
              <a:rPr lang="zh-CN" altLang="en-US" b="1" dirty="0" smtClean="0">
                <a:solidFill>
                  <a:schemeClr val="bg1"/>
                </a:solidFill>
              </a:rPr>
              <a:t>间歇泉</a:t>
            </a:r>
            <a:endParaRPr lang="zh-CN" altLang="en-US" b="1" dirty="0">
              <a:solidFill>
                <a:schemeClr val="bg1"/>
              </a:solidFill>
            </a:endParaRPr>
          </a:p>
        </p:txBody>
      </p:sp>
      <p:sp>
        <p:nvSpPr>
          <p:cNvPr id="6" name="TextBox 5"/>
          <p:cNvSpPr txBox="1"/>
          <p:nvPr/>
        </p:nvSpPr>
        <p:spPr>
          <a:xfrm>
            <a:off x="2786050" y="2416726"/>
            <a:ext cx="646331" cy="369332"/>
          </a:xfrm>
          <a:prstGeom prst="rect">
            <a:avLst/>
          </a:prstGeom>
          <a:noFill/>
        </p:spPr>
        <p:txBody>
          <a:bodyPr wrap="none" rtlCol="0">
            <a:spAutoFit/>
          </a:bodyPr>
          <a:lstStyle/>
          <a:p>
            <a:r>
              <a:rPr lang="zh-CN" altLang="en-US" b="1" dirty="0" smtClean="0">
                <a:solidFill>
                  <a:schemeClr val="bg1"/>
                </a:solidFill>
              </a:rPr>
              <a:t>盐湖</a:t>
            </a:r>
            <a:endParaRPr lang="zh-CN" altLang="en-US" b="1" dirty="0">
              <a:solidFill>
                <a:schemeClr val="bg1"/>
              </a:solidFill>
            </a:endParaRPr>
          </a:p>
        </p:txBody>
      </p:sp>
      <p:sp>
        <p:nvSpPr>
          <p:cNvPr id="7" name="TextBox 6"/>
          <p:cNvSpPr txBox="1"/>
          <p:nvPr/>
        </p:nvSpPr>
        <p:spPr>
          <a:xfrm>
            <a:off x="4929190" y="2416726"/>
            <a:ext cx="646331" cy="369332"/>
          </a:xfrm>
          <a:prstGeom prst="rect">
            <a:avLst/>
          </a:prstGeom>
          <a:noFill/>
        </p:spPr>
        <p:txBody>
          <a:bodyPr wrap="none" rtlCol="0">
            <a:spAutoFit/>
          </a:bodyPr>
          <a:lstStyle/>
          <a:p>
            <a:r>
              <a:rPr lang="zh-CN" altLang="en-US" b="1" dirty="0" smtClean="0">
                <a:solidFill>
                  <a:schemeClr val="bg1"/>
                </a:solidFill>
              </a:rPr>
              <a:t>沙漠</a:t>
            </a:r>
            <a:endParaRPr lang="zh-CN" altLang="en-US" b="1" dirty="0">
              <a:solidFill>
                <a:schemeClr val="bg1"/>
              </a:solidFill>
            </a:endParaRPr>
          </a:p>
        </p:txBody>
      </p:sp>
      <p:sp>
        <p:nvSpPr>
          <p:cNvPr id="8" name="TextBox 7"/>
          <p:cNvSpPr txBox="1"/>
          <p:nvPr/>
        </p:nvSpPr>
        <p:spPr>
          <a:xfrm>
            <a:off x="7000892" y="2416726"/>
            <a:ext cx="646331" cy="369332"/>
          </a:xfrm>
          <a:prstGeom prst="rect">
            <a:avLst/>
          </a:prstGeom>
          <a:noFill/>
        </p:spPr>
        <p:txBody>
          <a:bodyPr wrap="none" rtlCol="0">
            <a:spAutoFit/>
          </a:bodyPr>
          <a:lstStyle/>
          <a:p>
            <a:r>
              <a:rPr lang="zh-CN" altLang="en-US" b="1" dirty="0" smtClean="0">
                <a:solidFill>
                  <a:schemeClr val="bg1"/>
                </a:solidFill>
              </a:rPr>
              <a:t>极地</a:t>
            </a:r>
            <a:endParaRPr lang="zh-CN" altLang="en-US" b="1" dirty="0">
              <a:solidFill>
                <a:schemeClr val="bg1"/>
              </a:solidFill>
            </a:endParaRPr>
          </a:p>
        </p:txBody>
      </p:sp>
      <p:pic>
        <p:nvPicPr>
          <p:cNvPr id="9" name="极端环境.mov">
            <a:hlinkClick r:id="" action="ppaction://media"/>
          </p:cNvPr>
          <p:cNvPicPr>
            <a:picLocks noRot="1" noChangeAspect="1"/>
          </p:cNvPicPr>
          <p:nvPr>
            <a:videoFile r:link="rId1"/>
          </p:nvPr>
        </p:nvPicPr>
        <p:blipFill>
          <a:blip r:embed="rId3"/>
          <a:stretch>
            <a:fillRect/>
          </a:stretch>
        </p:blipFill>
        <p:spPr>
          <a:xfrm>
            <a:off x="428596" y="1928802"/>
            <a:ext cx="7572428" cy="207170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7242" y="642918"/>
            <a:ext cx="8229600" cy="1143000"/>
          </a:xfrm>
        </p:spPr>
        <p:txBody>
          <a:bodyPr>
            <a:normAutofit/>
          </a:bodyPr>
          <a:lstStyle/>
          <a:p>
            <a:pPr algn="l"/>
            <a:r>
              <a:rPr lang="zh-CN" altLang="en-US" sz="2400" dirty="0" smtClean="0"/>
              <a:t>实验概览：体外</a:t>
            </a:r>
            <a:endParaRPr lang="zh-CN" altLang="en-US" sz="2400" dirty="0"/>
          </a:p>
        </p:txBody>
      </p:sp>
      <p:graphicFrame>
        <p:nvGraphicFramePr>
          <p:cNvPr id="3" name="表格 2"/>
          <p:cNvGraphicFramePr>
            <a:graphicFrameLocks noGrp="1"/>
          </p:cNvGraphicFramePr>
          <p:nvPr/>
        </p:nvGraphicFramePr>
        <p:xfrm>
          <a:off x="500034" y="1513344"/>
          <a:ext cx="7000924" cy="3201540"/>
        </p:xfrm>
        <a:graphic>
          <a:graphicData uri="http://schemas.openxmlformats.org/drawingml/2006/table">
            <a:tbl>
              <a:tblPr firstRow="1" bandRow="1">
                <a:tableStyleId>{8799B23B-EC83-4686-B30A-512413B5E67A}</a:tableStyleId>
              </a:tblPr>
              <a:tblGrid>
                <a:gridCol w="2357454"/>
                <a:gridCol w="2928958"/>
                <a:gridCol w="1714512"/>
              </a:tblGrid>
              <a:tr h="335961">
                <a:tc>
                  <a:txBody>
                    <a:bodyPr/>
                    <a:lstStyle/>
                    <a:p>
                      <a:r>
                        <a:rPr lang="zh-CN" altLang="en-US" dirty="0" smtClean="0"/>
                        <a:t>功效</a:t>
                      </a:r>
                      <a:endParaRPr lang="zh-CN" altLang="en-US" dirty="0"/>
                    </a:p>
                  </a:txBody>
                  <a:tcPr anchor="ctr" anchorCtr="1"/>
                </a:tc>
                <a:tc>
                  <a:txBody>
                    <a:bodyPr/>
                    <a:lstStyle/>
                    <a:p>
                      <a:r>
                        <a:rPr lang="zh-CN" altLang="en-US" dirty="0" smtClean="0"/>
                        <a:t>结果</a:t>
                      </a:r>
                      <a:endParaRPr lang="zh-CN" altLang="en-US" dirty="0"/>
                    </a:p>
                  </a:txBody>
                  <a:tcPr anchor="ctr" anchorCtr="1"/>
                </a:tc>
                <a:tc>
                  <a:txBody>
                    <a:bodyPr/>
                    <a:lstStyle/>
                    <a:p>
                      <a:r>
                        <a:rPr lang="zh-CN" altLang="en-US" dirty="0" smtClean="0"/>
                        <a:t>剂量</a:t>
                      </a:r>
                      <a:endParaRPr lang="zh-CN" altLang="en-US" dirty="0"/>
                    </a:p>
                  </a:txBody>
                  <a:tcPr anchor="ctr" anchorCtr="1"/>
                </a:tc>
              </a:tr>
              <a:tr h="1091872">
                <a:tc>
                  <a:txBody>
                    <a:bodyPr/>
                    <a:lstStyle/>
                    <a:p>
                      <a:r>
                        <a:rPr lang="zh-CN" altLang="en-US" dirty="0" smtClean="0"/>
                        <a:t>增强皮肤细胞活力及新陈代谢；使老化细胞恢复年轻细胞状态；皮肤激活再生</a:t>
                      </a:r>
                      <a:endParaRPr lang="zh-CN" altLang="en-US" dirty="0"/>
                    </a:p>
                  </a:txBody>
                  <a:tcPr anchor="ctr" anchorCtr="1"/>
                </a:tc>
                <a:tc>
                  <a:txBody>
                    <a:bodyPr/>
                    <a:lstStyle/>
                    <a:p>
                      <a:r>
                        <a:rPr lang="zh-CN" altLang="en-US" dirty="0" smtClean="0"/>
                        <a:t>老化细胞活力增加了</a:t>
                      </a:r>
                      <a:r>
                        <a:rPr lang="en-US" altLang="zh-CN" dirty="0" smtClean="0"/>
                        <a:t>170%</a:t>
                      </a:r>
                      <a:endParaRPr lang="zh-CN" altLang="en-US" dirty="0"/>
                    </a:p>
                  </a:txBody>
                  <a:tcPr anchor="ctr" anchorCtr="1"/>
                </a:tc>
                <a:tc>
                  <a:txBody>
                    <a:bodyPr/>
                    <a:lstStyle/>
                    <a:p>
                      <a:r>
                        <a:rPr lang="en-US" altLang="zh-CN" dirty="0" smtClean="0"/>
                        <a:t>1%</a:t>
                      </a:r>
                      <a:endParaRPr lang="zh-CN" altLang="en-US" dirty="0"/>
                    </a:p>
                  </a:txBody>
                  <a:tcPr anchor="ctr" anchorCtr="1"/>
                </a:tc>
              </a:tr>
              <a:tr h="732660">
                <a:tc>
                  <a:txBody>
                    <a:bodyPr/>
                    <a:lstStyle/>
                    <a:p>
                      <a:r>
                        <a:rPr lang="zh-CN" altLang="en-US" dirty="0" smtClean="0"/>
                        <a:t>增强皮肤细胞抗氧化性（</a:t>
                      </a:r>
                      <a:r>
                        <a:rPr lang="en-US" altLang="zh-CN" dirty="0" smtClean="0"/>
                        <a:t>SOD1</a:t>
                      </a:r>
                      <a:r>
                        <a:rPr lang="zh-CN" altLang="en-US" dirty="0" smtClean="0"/>
                        <a:t>）</a:t>
                      </a:r>
                      <a:endParaRPr lang="zh-CN" altLang="en-US" dirty="0"/>
                    </a:p>
                  </a:txBody>
                  <a:tcPr anchor="ctr" anchorCtr="1"/>
                </a:tc>
                <a:tc>
                  <a:txBody>
                    <a:bodyPr/>
                    <a:lstStyle/>
                    <a:p>
                      <a:r>
                        <a:rPr lang="en-US" altLang="zh-CN" dirty="0" smtClean="0"/>
                        <a:t>SOD1</a:t>
                      </a:r>
                      <a:r>
                        <a:rPr lang="zh-CN" altLang="en-US" dirty="0" smtClean="0"/>
                        <a:t>的生成量增加了</a:t>
                      </a:r>
                      <a:r>
                        <a:rPr lang="en-US" altLang="zh-CN" dirty="0" smtClean="0"/>
                        <a:t>280%</a:t>
                      </a:r>
                      <a:endParaRPr lang="zh-CN" altLang="en-US" dirty="0"/>
                    </a:p>
                  </a:txBody>
                  <a:tcPr anchor="ctr" anchorCtr="1"/>
                </a:tc>
                <a:tc>
                  <a:txBody>
                    <a:bodyPr/>
                    <a:lstStyle/>
                    <a:p>
                      <a:r>
                        <a:rPr lang="en-US" altLang="zh-CN" dirty="0" smtClean="0"/>
                        <a:t>1%</a:t>
                      </a:r>
                      <a:endParaRPr lang="zh-CN" altLang="en-US" dirty="0"/>
                    </a:p>
                  </a:txBody>
                  <a:tcPr anchor="ctr" anchorCtr="1"/>
                </a:tc>
              </a:tr>
              <a:tr h="839902">
                <a:tc>
                  <a:txBody>
                    <a:bodyPr/>
                    <a:lstStyle/>
                    <a:p>
                      <a:r>
                        <a:rPr lang="zh-CN" altLang="en-US" dirty="0" smtClean="0"/>
                        <a:t>加速老化细胞中胶原蛋白的生成；减缓皮肤细胞老化进程</a:t>
                      </a:r>
                      <a:endParaRPr lang="zh-CN" altLang="en-US" dirty="0"/>
                    </a:p>
                  </a:txBody>
                  <a:tcPr anchor="ctr" anchorCtr="1"/>
                </a:tc>
                <a:tc>
                  <a:txBody>
                    <a:bodyPr/>
                    <a:lstStyle/>
                    <a:p>
                      <a:r>
                        <a:rPr lang="en-US" altLang="zh-CN" sz="1800" b="1" dirty="0" err="1" smtClean="0"/>
                        <a:t>Glycoin</a:t>
                      </a:r>
                      <a:r>
                        <a:rPr lang="en-US" sz="1800" b="1" baseline="30000" dirty="0" smtClean="0"/>
                        <a:t>®</a:t>
                      </a:r>
                      <a:r>
                        <a:rPr lang="en-US" altLang="zh-CN" sz="1800" b="1" dirty="0" smtClean="0"/>
                        <a:t> </a:t>
                      </a:r>
                      <a:r>
                        <a:rPr lang="en-US" altLang="zh-CN" sz="1800" b="1" dirty="0" smtClean="0">
                          <a:solidFill>
                            <a:srgbClr val="00B050"/>
                          </a:solidFill>
                        </a:rPr>
                        <a:t>Natural </a:t>
                      </a:r>
                      <a:r>
                        <a:rPr lang="zh-CN" altLang="en-US" sz="1800" b="1" dirty="0" smtClean="0"/>
                        <a:t>（格莱可因</a:t>
                      </a:r>
                      <a:r>
                        <a:rPr lang="en-US" sz="1800" b="1" baseline="30000" dirty="0" smtClean="0"/>
                        <a:t>®</a:t>
                      </a:r>
                      <a:r>
                        <a:rPr lang="zh-CN" altLang="en-US" sz="1800" b="1" dirty="0" smtClean="0">
                          <a:solidFill>
                            <a:srgbClr val="00B050"/>
                          </a:solidFill>
                        </a:rPr>
                        <a:t>天然素</a:t>
                      </a:r>
                      <a:r>
                        <a:rPr lang="zh-CN" altLang="en-US" sz="1800" b="1" dirty="0" smtClean="0"/>
                        <a:t>）</a:t>
                      </a:r>
                      <a:r>
                        <a:rPr lang="zh-CN" altLang="en-US" dirty="0" smtClean="0"/>
                        <a:t>提高</a:t>
                      </a:r>
                      <a:r>
                        <a:rPr lang="en-US" altLang="zh-CN" dirty="0" smtClean="0"/>
                        <a:t>I</a:t>
                      </a:r>
                      <a:r>
                        <a:rPr lang="zh-CN" altLang="en-US" dirty="0" smtClean="0"/>
                        <a:t>型胶原蛋白前体的生成至</a:t>
                      </a:r>
                      <a:r>
                        <a:rPr lang="en-US" altLang="zh-CN" dirty="0" smtClean="0"/>
                        <a:t>36%</a:t>
                      </a:r>
                      <a:endParaRPr lang="zh-CN" altLang="en-US" dirty="0"/>
                    </a:p>
                  </a:txBody>
                  <a:tcPr anchor="ctr" anchorCtr="1"/>
                </a:tc>
                <a:tc>
                  <a:txBody>
                    <a:bodyPr/>
                    <a:lstStyle/>
                    <a:p>
                      <a:r>
                        <a:rPr lang="en-US" altLang="zh-CN" dirty="0" smtClean="0"/>
                        <a:t>0.17%</a:t>
                      </a:r>
                    </a:p>
                    <a:p>
                      <a:r>
                        <a:rPr lang="en-US" altLang="zh-CN" dirty="0" smtClean="0"/>
                        <a:t>0.5%</a:t>
                      </a:r>
                    </a:p>
                    <a:p>
                      <a:r>
                        <a:rPr lang="en-US" altLang="zh-CN" dirty="0" smtClean="0"/>
                        <a:t>1.5%</a:t>
                      </a:r>
                      <a:endParaRPr lang="zh-CN" altLang="en-US" dirty="0"/>
                    </a:p>
                  </a:txBody>
                  <a:tcPr anchor="ctr" anchorCtr="1"/>
                </a:tc>
              </a:tr>
            </a:tbl>
          </a:graphicData>
        </a:graphic>
      </p:graphicFrame>
      <p:graphicFrame>
        <p:nvGraphicFramePr>
          <p:cNvPr id="4" name="表格 3"/>
          <p:cNvGraphicFramePr>
            <a:graphicFrameLocks noGrp="1"/>
          </p:cNvGraphicFramePr>
          <p:nvPr/>
        </p:nvGraphicFramePr>
        <p:xfrm>
          <a:off x="500034" y="5357826"/>
          <a:ext cx="7000923" cy="1355010"/>
        </p:xfrm>
        <a:graphic>
          <a:graphicData uri="http://schemas.openxmlformats.org/drawingml/2006/table">
            <a:tbl>
              <a:tblPr firstRow="1" bandRow="1">
                <a:tableStyleId>{8799B23B-EC83-4686-B30A-512413B5E67A}</a:tableStyleId>
              </a:tblPr>
              <a:tblGrid>
                <a:gridCol w="2333641"/>
                <a:gridCol w="2333641"/>
                <a:gridCol w="2333641"/>
              </a:tblGrid>
              <a:tr h="440610">
                <a:tc>
                  <a:txBody>
                    <a:bodyPr/>
                    <a:lstStyle/>
                    <a:p>
                      <a:r>
                        <a:rPr lang="zh-CN" altLang="en-US" dirty="0" smtClean="0"/>
                        <a:t>功效</a:t>
                      </a:r>
                      <a:endParaRPr lang="zh-CN" altLang="en-US" dirty="0"/>
                    </a:p>
                  </a:txBody>
                  <a:tcPr anchor="ctr" anchorCtr="1"/>
                </a:tc>
                <a:tc>
                  <a:txBody>
                    <a:bodyPr/>
                    <a:lstStyle/>
                    <a:p>
                      <a:r>
                        <a:rPr lang="zh-CN" altLang="en-US" dirty="0" smtClean="0"/>
                        <a:t>结果</a:t>
                      </a:r>
                      <a:endParaRPr lang="zh-CN" altLang="en-US" dirty="0"/>
                    </a:p>
                  </a:txBody>
                  <a:tcPr anchor="ctr" anchorCtr="1"/>
                </a:tc>
                <a:tc>
                  <a:txBody>
                    <a:bodyPr/>
                    <a:lstStyle/>
                    <a:p>
                      <a:r>
                        <a:rPr lang="zh-CN" altLang="en-US" dirty="0" smtClean="0"/>
                        <a:t>剂量</a:t>
                      </a:r>
                      <a:endParaRPr lang="zh-CN" altLang="en-US" dirty="0"/>
                    </a:p>
                  </a:txBody>
                  <a:tcPr anchor="ctr" anchorCtr="1"/>
                </a:tc>
              </a:tr>
              <a:tr h="760503">
                <a:tc>
                  <a:txBody>
                    <a:bodyPr/>
                    <a:lstStyle/>
                    <a:p>
                      <a:r>
                        <a:rPr lang="zh-CN" altLang="en-US" dirty="0" smtClean="0"/>
                        <a:t>增强细胞活力；皮肤再生</a:t>
                      </a:r>
                      <a:endParaRPr lang="zh-CN" altLang="en-US" dirty="0"/>
                    </a:p>
                  </a:txBody>
                  <a:tcPr anchor="ctr" anchorCtr="1"/>
                </a:tc>
                <a:tc>
                  <a:txBody>
                    <a:bodyPr/>
                    <a:lstStyle/>
                    <a:p>
                      <a:r>
                        <a:rPr lang="zh-CN" altLang="en-US" dirty="0" smtClean="0"/>
                        <a:t>用后</a:t>
                      </a:r>
                      <a:r>
                        <a:rPr lang="en-US" altLang="zh-CN" dirty="0" smtClean="0"/>
                        <a:t>24h</a:t>
                      </a:r>
                      <a:r>
                        <a:rPr lang="zh-CN" altLang="en-US" dirty="0" smtClean="0"/>
                        <a:t>细胞活力增加</a:t>
                      </a:r>
                      <a:r>
                        <a:rPr lang="en-US" altLang="zh-CN" dirty="0" smtClean="0"/>
                        <a:t>70%</a:t>
                      </a:r>
                      <a:r>
                        <a:rPr lang="zh-CN" altLang="en-US" dirty="0" smtClean="0"/>
                        <a:t>，且</a:t>
                      </a:r>
                      <a:r>
                        <a:rPr lang="en-US" altLang="zh-CN" dirty="0" smtClean="0"/>
                        <a:t>0.5%</a:t>
                      </a:r>
                      <a:r>
                        <a:rPr lang="zh-CN" altLang="en-US" dirty="0" smtClean="0"/>
                        <a:t>用量就具有明显效果</a:t>
                      </a:r>
                      <a:endParaRPr lang="zh-CN" altLang="en-US" dirty="0"/>
                    </a:p>
                  </a:txBody>
                  <a:tcPr anchor="ctr" anchorCtr="1"/>
                </a:tc>
                <a:tc>
                  <a:txBody>
                    <a:bodyPr/>
                    <a:lstStyle/>
                    <a:p>
                      <a:r>
                        <a:rPr lang="en-US" altLang="zh-CN" dirty="0" smtClean="0"/>
                        <a:t>0.5%</a:t>
                      </a:r>
                      <a:r>
                        <a:rPr lang="zh-CN" altLang="en-US" dirty="0" smtClean="0"/>
                        <a:t>，</a:t>
                      </a:r>
                      <a:r>
                        <a:rPr lang="en-US" altLang="zh-CN" dirty="0" smtClean="0"/>
                        <a:t>1%</a:t>
                      </a:r>
                      <a:r>
                        <a:rPr lang="zh-CN" altLang="en-US" dirty="0" smtClean="0"/>
                        <a:t>，</a:t>
                      </a:r>
                      <a:r>
                        <a:rPr lang="en-US" altLang="zh-CN" dirty="0" smtClean="0"/>
                        <a:t>3%</a:t>
                      </a:r>
                      <a:endParaRPr lang="zh-CN" altLang="en-US" dirty="0"/>
                    </a:p>
                  </a:txBody>
                  <a:tcPr anchor="ctr" anchorCtr="1"/>
                </a:tc>
              </a:tr>
            </a:tbl>
          </a:graphicData>
        </a:graphic>
      </p:graphicFrame>
      <p:sp>
        <p:nvSpPr>
          <p:cNvPr id="5" name="矩形 4"/>
          <p:cNvSpPr/>
          <p:nvPr/>
        </p:nvSpPr>
        <p:spPr>
          <a:xfrm>
            <a:off x="500034" y="4857760"/>
            <a:ext cx="4812151" cy="461665"/>
          </a:xfrm>
          <a:prstGeom prst="rect">
            <a:avLst/>
          </a:prstGeom>
        </p:spPr>
        <p:txBody>
          <a:bodyPr wrap="none">
            <a:spAutoFit/>
          </a:bodyPr>
          <a:lstStyle/>
          <a:p>
            <a:r>
              <a:rPr lang="zh-CN" altLang="en-US" sz="2400" dirty="0" smtClean="0"/>
              <a:t>实验概览：</a:t>
            </a:r>
            <a:r>
              <a:rPr lang="en-US" altLang="zh-CN" sz="2400" dirty="0" smtClean="0"/>
              <a:t>Skin-Ethic ® 3D</a:t>
            </a:r>
            <a:r>
              <a:rPr lang="zh-CN" altLang="en-US" sz="2400" dirty="0" smtClean="0"/>
              <a:t>皮肤模型</a:t>
            </a:r>
            <a:endParaRPr lang="zh-CN" alt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857232"/>
            <a:ext cx="8229600" cy="1143000"/>
          </a:xfrm>
        </p:spPr>
        <p:txBody>
          <a:bodyPr>
            <a:normAutofit/>
          </a:bodyPr>
          <a:lstStyle/>
          <a:p>
            <a:pPr algn="l"/>
            <a:r>
              <a:rPr lang="zh-CN" altLang="en-US" sz="3200" dirty="0" smtClean="0"/>
              <a:t>抗老化功效</a:t>
            </a:r>
            <a:r>
              <a:rPr lang="en-US" altLang="zh-CN" sz="3200" dirty="0" smtClean="0"/>
              <a:t>——</a:t>
            </a:r>
            <a:r>
              <a:rPr lang="zh-CN" altLang="en-US" sz="3200" dirty="0" smtClean="0"/>
              <a:t>体内实验</a:t>
            </a:r>
            <a:endParaRPr lang="zh-CN" altLang="en-US" sz="3200" dirty="0"/>
          </a:p>
        </p:txBody>
      </p:sp>
      <p:sp>
        <p:nvSpPr>
          <p:cNvPr id="3" name="TextBox 2"/>
          <p:cNvSpPr txBox="1"/>
          <p:nvPr/>
        </p:nvSpPr>
        <p:spPr>
          <a:xfrm>
            <a:off x="714348" y="1785926"/>
            <a:ext cx="6429902" cy="1477328"/>
          </a:xfrm>
          <a:prstGeom prst="rect">
            <a:avLst/>
          </a:prstGeom>
          <a:noFill/>
        </p:spPr>
        <p:txBody>
          <a:bodyPr wrap="none" rtlCol="0">
            <a:spAutoFit/>
          </a:bodyPr>
          <a:lstStyle/>
          <a:p>
            <a:r>
              <a:rPr lang="zh-CN" altLang="en-US" dirty="0" smtClean="0"/>
              <a:t>测试方法：</a:t>
            </a:r>
            <a:endParaRPr lang="en-US" altLang="zh-CN" dirty="0" smtClean="0"/>
          </a:p>
          <a:p>
            <a:pPr>
              <a:buFont typeface="Arial" pitchFamily="34" charset="0"/>
              <a:buChar char="•"/>
            </a:pPr>
            <a:r>
              <a:rPr lang="zh-CN" altLang="en-US" dirty="0" smtClean="0"/>
              <a:t>体内实验，安慰剂做控制样，</a:t>
            </a:r>
            <a:r>
              <a:rPr lang="en-US" altLang="zh-CN" dirty="0" smtClean="0"/>
              <a:t>4</a:t>
            </a:r>
            <a:r>
              <a:rPr lang="zh-CN" altLang="en-US" dirty="0" smtClean="0"/>
              <a:t>周</a:t>
            </a:r>
            <a:endParaRPr lang="en-US" altLang="zh-CN" dirty="0" smtClean="0"/>
          </a:p>
          <a:p>
            <a:pPr>
              <a:buFont typeface="Arial" pitchFamily="34" charset="0"/>
              <a:buChar char="•"/>
            </a:pPr>
            <a:r>
              <a:rPr lang="en-US" altLang="zh-CN" dirty="0" smtClean="0"/>
              <a:t>20</a:t>
            </a:r>
            <a:r>
              <a:rPr lang="zh-CN" altLang="en-US" dirty="0" smtClean="0"/>
              <a:t>名</a:t>
            </a:r>
            <a:r>
              <a:rPr lang="en-US" altLang="zh-CN" dirty="0" smtClean="0"/>
              <a:t>45</a:t>
            </a:r>
            <a:r>
              <a:rPr lang="zh-CN" altLang="en-US" dirty="0" smtClean="0"/>
              <a:t>岁女性测试者，皮肤正常衰老</a:t>
            </a:r>
            <a:endParaRPr lang="en-US" altLang="zh-CN" dirty="0" smtClean="0"/>
          </a:p>
          <a:p>
            <a:pPr>
              <a:buFont typeface="Arial" pitchFamily="34" charset="0"/>
              <a:buChar char="•"/>
            </a:pPr>
            <a:r>
              <a:rPr lang="zh-CN" altLang="en-US" dirty="0" smtClean="0"/>
              <a:t>涂抹含</a:t>
            </a:r>
            <a:r>
              <a:rPr lang="en-US" altLang="zh-CN" dirty="0" smtClean="0"/>
              <a:t>1% </a:t>
            </a:r>
            <a:r>
              <a:rPr lang="en-US" altLang="zh-CN" b="1" dirty="0" err="1" smtClean="0"/>
              <a:t>Glycoin</a:t>
            </a:r>
            <a:r>
              <a:rPr lang="en-US" b="1" baseline="30000" dirty="0" smtClean="0"/>
              <a:t>®</a:t>
            </a:r>
            <a:r>
              <a:rPr lang="en-US" altLang="zh-CN" b="1" dirty="0" smtClean="0"/>
              <a:t> </a:t>
            </a:r>
            <a:r>
              <a:rPr lang="en-US" altLang="zh-CN" b="1" dirty="0" smtClean="0">
                <a:solidFill>
                  <a:srgbClr val="00B050"/>
                </a:solidFill>
              </a:rPr>
              <a:t>Natural </a:t>
            </a:r>
            <a:r>
              <a:rPr lang="zh-CN" altLang="en-US" b="1" dirty="0" smtClean="0"/>
              <a:t>（格莱可因</a:t>
            </a:r>
            <a:r>
              <a:rPr lang="en-US" b="1" baseline="30000" dirty="0" smtClean="0"/>
              <a:t>®</a:t>
            </a:r>
            <a:r>
              <a:rPr lang="zh-CN" altLang="en-US" b="1" dirty="0" smtClean="0">
                <a:solidFill>
                  <a:srgbClr val="00B050"/>
                </a:solidFill>
              </a:rPr>
              <a:t>天然素</a:t>
            </a:r>
            <a:r>
              <a:rPr lang="zh-CN" altLang="en-US" b="1" dirty="0" smtClean="0"/>
              <a:t>）</a:t>
            </a:r>
            <a:r>
              <a:rPr lang="zh-CN" altLang="en-US" dirty="0" smtClean="0"/>
              <a:t>的霜，</a:t>
            </a:r>
            <a:r>
              <a:rPr lang="en-US" altLang="zh-CN" dirty="0" smtClean="0"/>
              <a:t>2</a:t>
            </a:r>
            <a:r>
              <a:rPr lang="zh-CN" altLang="en-US" dirty="0" smtClean="0"/>
              <a:t>次</a:t>
            </a:r>
            <a:r>
              <a:rPr lang="en-US" altLang="zh-CN" dirty="0" smtClean="0"/>
              <a:t>/</a:t>
            </a:r>
            <a:r>
              <a:rPr lang="zh-CN" altLang="en-US" dirty="0" smtClean="0"/>
              <a:t>天</a:t>
            </a:r>
            <a:endParaRPr lang="en-US" altLang="zh-CN" dirty="0" smtClean="0"/>
          </a:p>
          <a:p>
            <a:pPr>
              <a:buFont typeface="Arial" pitchFamily="34" charset="0"/>
              <a:buChar char="•"/>
            </a:pPr>
            <a:r>
              <a:rPr lang="zh-CN" altLang="en-US" dirty="0" smtClean="0"/>
              <a:t>测量参数：皮肤保湿性、弹性、光滑度</a:t>
            </a:r>
            <a:endParaRPr lang="zh-CN" altLang="en-US" dirty="0"/>
          </a:p>
        </p:txBody>
      </p:sp>
      <p:graphicFrame>
        <p:nvGraphicFramePr>
          <p:cNvPr id="4" name="表格 3"/>
          <p:cNvGraphicFramePr>
            <a:graphicFrameLocks noGrp="1"/>
          </p:cNvGraphicFramePr>
          <p:nvPr/>
        </p:nvGraphicFramePr>
        <p:xfrm>
          <a:off x="785786" y="4000504"/>
          <a:ext cx="6858048" cy="2428893"/>
        </p:xfrm>
        <a:graphic>
          <a:graphicData uri="http://schemas.openxmlformats.org/drawingml/2006/table">
            <a:tbl>
              <a:tblPr firstRow="1" bandRow="1">
                <a:tableStyleId>{8799B23B-EC83-4686-B30A-512413B5E67A}</a:tableStyleId>
              </a:tblPr>
              <a:tblGrid>
                <a:gridCol w="2643206"/>
                <a:gridCol w="2071702"/>
                <a:gridCol w="2143140"/>
              </a:tblGrid>
              <a:tr h="393147">
                <a:tc>
                  <a:txBody>
                    <a:bodyPr/>
                    <a:lstStyle/>
                    <a:p>
                      <a:r>
                        <a:rPr lang="zh-CN" altLang="en-US" dirty="0" smtClean="0"/>
                        <a:t>皮肤性能</a:t>
                      </a:r>
                      <a:endParaRPr lang="zh-CN" altLang="en-US" dirty="0"/>
                    </a:p>
                  </a:txBody>
                  <a:tcPr anchor="ctr" anchorCtr="1"/>
                </a:tc>
                <a:tc>
                  <a:txBody>
                    <a:bodyPr/>
                    <a:lstStyle/>
                    <a:p>
                      <a:r>
                        <a:rPr lang="zh-CN" altLang="en-US" dirty="0" smtClean="0"/>
                        <a:t>与使用前相比</a:t>
                      </a:r>
                      <a:endParaRPr lang="zh-CN" altLang="en-US" dirty="0"/>
                    </a:p>
                  </a:txBody>
                  <a:tcPr anchor="ctr" anchorCtr="1"/>
                </a:tc>
                <a:tc>
                  <a:txBody>
                    <a:bodyPr/>
                    <a:lstStyle/>
                    <a:p>
                      <a:r>
                        <a:rPr lang="zh-CN" altLang="en-US" dirty="0" smtClean="0"/>
                        <a:t>与安慰剂对比</a:t>
                      </a:r>
                      <a:endParaRPr lang="zh-CN" altLang="en-US" dirty="0"/>
                    </a:p>
                  </a:txBody>
                  <a:tcPr anchor="ctr" anchorCtr="1"/>
                </a:tc>
              </a:tr>
              <a:tr h="678582">
                <a:tc>
                  <a:txBody>
                    <a:bodyPr/>
                    <a:lstStyle/>
                    <a:p>
                      <a:r>
                        <a:rPr lang="zh-CN" altLang="en-US" dirty="0" smtClean="0"/>
                        <a:t>保湿性（水分测试仪）</a:t>
                      </a:r>
                      <a:endParaRPr lang="zh-CN" altLang="en-US" dirty="0"/>
                    </a:p>
                  </a:txBody>
                  <a:tcPr anchor="ctr" anchorCtr="1"/>
                </a:tc>
                <a:tc>
                  <a:txBody>
                    <a:bodyPr/>
                    <a:lstStyle/>
                    <a:p>
                      <a:r>
                        <a:rPr lang="en-US" altLang="zh-CN" dirty="0" smtClean="0"/>
                        <a:t>+24.9%</a:t>
                      </a:r>
                      <a:endParaRPr lang="zh-CN" altLang="en-US" dirty="0"/>
                    </a:p>
                  </a:txBody>
                  <a:tcPr anchor="ctr" anchorCtr="1"/>
                </a:tc>
                <a:tc>
                  <a:txBody>
                    <a:bodyPr/>
                    <a:lstStyle/>
                    <a:p>
                      <a:r>
                        <a:rPr lang="en-US" altLang="zh-CN" dirty="0" smtClean="0"/>
                        <a:t>+23.3%</a:t>
                      </a:r>
                      <a:endParaRPr lang="zh-CN" altLang="en-US" dirty="0"/>
                    </a:p>
                  </a:txBody>
                  <a:tcPr anchor="ctr" anchorCtr="1"/>
                </a:tc>
              </a:tr>
              <a:tr h="678582">
                <a:tc>
                  <a:txBody>
                    <a:bodyPr/>
                    <a:lstStyle/>
                    <a:p>
                      <a:r>
                        <a:rPr lang="zh-CN" altLang="en-US" dirty="0" smtClean="0"/>
                        <a:t>弹性（皮肤弹性测量仪）</a:t>
                      </a:r>
                      <a:endParaRPr lang="zh-CN" altLang="en-US" dirty="0"/>
                    </a:p>
                  </a:txBody>
                  <a:tcPr anchor="ctr" anchorCtr="1"/>
                </a:tc>
                <a:tc>
                  <a:txBody>
                    <a:bodyPr/>
                    <a:lstStyle/>
                    <a:p>
                      <a:r>
                        <a:rPr lang="en-US" altLang="zh-CN" dirty="0" smtClean="0"/>
                        <a:t>+8.3%</a:t>
                      </a:r>
                      <a:endParaRPr lang="zh-CN" altLang="en-US" dirty="0"/>
                    </a:p>
                  </a:txBody>
                  <a:tcPr anchor="ctr" anchorCtr="1"/>
                </a:tc>
                <a:tc>
                  <a:txBody>
                    <a:bodyPr/>
                    <a:lstStyle/>
                    <a:p>
                      <a:r>
                        <a:rPr lang="en-US" altLang="zh-CN" dirty="0" smtClean="0"/>
                        <a:t>+93.3%</a:t>
                      </a:r>
                      <a:endParaRPr lang="zh-CN" altLang="en-US" dirty="0"/>
                    </a:p>
                  </a:txBody>
                  <a:tcPr anchor="ctr" anchorCtr="1"/>
                </a:tc>
              </a:tr>
              <a:tr h="678582">
                <a:tc>
                  <a:txBody>
                    <a:bodyPr/>
                    <a:lstStyle/>
                    <a:p>
                      <a:r>
                        <a:rPr lang="zh-CN" altLang="en-US" dirty="0" smtClean="0"/>
                        <a:t>光滑度</a:t>
                      </a:r>
                      <a:r>
                        <a:rPr lang="en-US" altLang="zh-CN" dirty="0" smtClean="0"/>
                        <a:t>(</a:t>
                      </a:r>
                      <a:r>
                        <a:rPr lang="zh-CN" altLang="en-US" dirty="0" smtClean="0"/>
                        <a:t>皮肤三维成像仪</a:t>
                      </a:r>
                      <a:r>
                        <a:rPr lang="en-US" altLang="zh-CN" dirty="0" smtClean="0"/>
                        <a:t>)</a:t>
                      </a:r>
                      <a:endParaRPr lang="zh-CN" altLang="en-US" dirty="0"/>
                    </a:p>
                  </a:txBody>
                  <a:tcPr anchor="ctr" anchorCtr="1"/>
                </a:tc>
                <a:tc>
                  <a:txBody>
                    <a:bodyPr/>
                    <a:lstStyle/>
                    <a:p>
                      <a:r>
                        <a:rPr lang="en-US" altLang="zh-CN" dirty="0" smtClean="0"/>
                        <a:t>+27.0%</a:t>
                      </a:r>
                      <a:endParaRPr lang="zh-CN" altLang="en-US" dirty="0"/>
                    </a:p>
                  </a:txBody>
                  <a:tcPr anchor="ctr" anchorCtr="1"/>
                </a:tc>
                <a:tc>
                  <a:txBody>
                    <a:bodyPr/>
                    <a:lstStyle/>
                    <a:p>
                      <a:r>
                        <a:rPr lang="en-US" altLang="zh-CN" dirty="0" smtClean="0"/>
                        <a:t>+61.8%</a:t>
                      </a:r>
                      <a:endParaRPr lang="zh-CN" altLang="en-US" dirty="0"/>
                    </a:p>
                  </a:txBody>
                  <a:tcPr anchor="ctr" anchorCtr="1"/>
                </a:tc>
              </a:tr>
            </a:tbl>
          </a:graphicData>
        </a:graphic>
      </p:graphicFrame>
      <p:sp>
        <p:nvSpPr>
          <p:cNvPr id="5" name="TextBox 4"/>
          <p:cNvSpPr txBox="1"/>
          <p:nvPr/>
        </p:nvSpPr>
        <p:spPr>
          <a:xfrm>
            <a:off x="785786" y="3488296"/>
            <a:ext cx="1342034" cy="369332"/>
          </a:xfrm>
          <a:prstGeom prst="rect">
            <a:avLst/>
          </a:prstGeom>
          <a:noFill/>
        </p:spPr>
        <p:txBody>
          <a:bodyPr wrap="none" rtlCol="0">
            <a:spAutoFit/>
          </a:bodyPr>
          <a:lstStyle/>
          <a:p>
            <a:r>
              <a:rPr lang="en-US" altLang="zh-CN" dirty="0" smtClean="0"/>
              <a:t>28</a:t>
            </a:r>
            <a:r>
              <a:rPr lang="zh-CN" altLang="en-US" dirty="0" smtClean="0"/>
              <a:t>天后结果</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857240"/>
            <a:ext cx="8229600" cy="1143000"/>
          </a:xfrm>
        </p:spPr>
        <p:txBody>
          <a:bodyPr>
            <a:normAutofit/>
          </a:bodyPr>
          <a:lstStyle/>
          <a:p>
            <a:pPr algn="l"/>
            <a:r>
              <a:rPr lang="zh-CN" altLang="en-US" sz="3200" dirty="0" smtClean="0"/>
              <a:t>皮肤厚度及密度（背景）</a:t>
            </a:r>
            <a:endParaRPr lang="zh-CN" altLang="en-US" sz="3200" dirty="0"/>
          </a:p>
        </p:txBody>
      </p:sp>
      <p:sp>
        <p:nvSpPr>
          <p:cNvPr id="3" name="TextBox 2"/>
          <p:cNvSpPr txBox="1"/>
          <p:nvPr/>
        </p:nvSpPr>
        <p:spPr>
          <a:xfrm>
            <a:off x="571473" y="2380017"/>
            <a:ext cx="7786742" cy="3477875"/>
          </a:xfrm>
          <a:prstGeom prst="rect">
            <a:avLst/>
          </a:prstGeom>
          <a:noFill/>
        </p:spPr>
        <p:txBody>
          <a:bodyPr wrap="square" rtlCol="0">
            <a:spAutoFit/>
          </a:bodyPr>
          <a:lstStyle/>
          <a:p>
            <a:r>
              <a:rPr lang="zh-CN" altLang="en-US" sz="2000" dirty="0" smtClean="0"/>
              <a:t>随着年龄的增长，成人皮肤逐渐变薄。在</a:t>
            </a:r>
            <a:r>
              <a:rPr lang="en-US" altLang="zh-CN" sz="2000" dirty="0" smtClean="0"/>
              <a:t>30-80</a:t>
            </a:r>
            <a:r>
              <a:rPr lang="zh-CN" altLang="en-US" sz="2000" dirty="0" smtClean="0"/>
              <a:t>岁期间，表皮厚度会减少</a:t>
            </a:r>
            <a:r>
              <a:rPr lang="en-US" altLang="zh-CN" sz="2000" dirty="0" smtClean="0"/>
              <a:t>50%</a:t>
            </a:r>
            <a:r>
              <a:rPr lang="zh-CN" altLang="en-US" sz="2000" dirty="0" smtClean="0"/>
              <a:t>。面部、脖颈、手及前臂这些暴露于外的皮肤，表皮厚度的变化尤其大些。</a:t>
            </a:r>
            <a:endParaRPr lang="en-US" altLang="zh-CN" sz="2000" dirty="0" smtClean="0"/>
          </a:p>
          <a:p>
            <a:endParaRPr lang="en-US" altLang="zh-CN" sz="2000" dirty="0" smtClean="0"/>
          </a:p>
          <a:p>
            <a:r>
              <a:rPr lang="zh-CN" altLang="en-US" sz="2000" dirty="0" smtClean="0"/>
              <a:t>通常，表皮厚度会在</a:t>
            </a:r>
            <a:r>
              <a:rPr lang="en-US" altLang="zh-CN" sz="2000" dirty="0" smtClean="0"/>
              <a:t>10</a:t>
            </a:r>
            <a:r>
              <a:rPr lang="zh-CN" altLang="en-US" sz="2000" dirty="0" smtClean="0"/>
              <a:t>年间减少</a:t>
            </a:r>
            <a:r>
              <a:rPr lang="en-US" altLang="zh-CN" sz="2000" dirty="0" smtClean="0"/>
              <a:t>6.4%</a:t>
            </a:r>
            <a:r>
              <a:rPr lang="zh-CN" altLang="en-US" sz="2000" dirty="0" smtClean="0"/>
              <a:t>，女性比男性减少的更快。</a:t>
            </a:r>
            <a:endParaRPr lang="en-US" altLang="zh-CN" sz="2000" dirty="0" smtClean="0"/>
          </a:p>
          <a:p>
            <a:endParaRPr lang="en-US" altLang="zh-CN" sz="2000" dirty="0" smtClean="0"/>
          </a:p>
          <a:p>
            <a:r>
              <a:rPr lang="zh-CN" altLang="en-US" sz="2000" dirty="0" smtClean="0"/>
              <a:t>真皮厚度同样会随着年龄增加而减少。真皮层胶原蛋白和弹性蛋白的流失是老年人皮肤厚度变薄的主要原因：例如，绝经的妇女，每年胶原蛋白含量减少</a:t>
            </a:r>
            <a:r>
              <a:rPr lang="en-US" altLang="zh-CN" sz="2000" dirty="0" smtClean="0"/>
              <a:t>2%</a:t>
            </a:r>
            <a:r>
              <a:rPr lang="zh-CN" altLang="en-US" sz="2000" dirty="0" smtClean="0"/>
              <a:t>，对应的，皮肤厚度每年减少</a:t>
            </a:r>
            <a:r>
              <a:rPr lang="en-US" altLang="zh-CN" sz="2000" dirty="0" smtClean="0"/>
              <a:t>1.13%</a:t>
            </a:r>
            <a:r>
              <a:rPr lang="zh-CN" altLang="en-US" sz="2000" dirty="0" smtClean="0"/>
              <a:t>。</a:t>
            </a:r>
            <a:r>
              <a:rPr lang="en-US" altLang="zh-CN" sz="2000" dirty="0" smtClean="0"/>
              <a:t>(</a:t>
            </a:r>
            <a:r>
              <a:rPr lang="zh-CN" altLang="en-US" sz="2000" dirty="0" smtClean="0"/>
              <a:t>来源：</a:t>
            </a:r>
            <a:r>
              <a:rPr lang="en-US" altLang="zh-CN" sz="2000" dirty="0" smtClean="0"/>
              <a:t>Textbook of aging skin</a:t>
            </a:r>
            <a:r>
              <a:rPr lang="zh-CN" altLang="en-US" sz="2000" dirty="0" smtClean="0"/>
              <a:t>，</a:t>
            </a:r>
            <a:r>
              <a:rPr lang="en-US" altLang="zh-CN" sz="2000" dirty="0" err="1" smtClean="0"/>
              <a:t>Farage</a:t>
            </a:r>
            <a:r>
              <a:rPr lang="en-US" altLang="zh-CN" sz="2000" dirty="0" smtClean="0"/>
              <a:t> </a:t>
            </a:r>
            <a:r>
              <a:rPr lang="en-US" altLang="zh-CN" sz="2000" dirty="0" err="1" smtClean="0"/>
              <a:t>etal</a:t>
            </a:r>
            <a:r>
              <a:rPr lang="en-US" altLang="zh-CN" sz="2000" dirty="0" smtClean="0"/>
              <a:t>. 2010)</a:t>
            </a:r>
          </a:p>
          <a:p>
            <a:endParaRPr lang="en-US" altLang="zh-CN"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57290" y="3214685"/>
            <a:ext cx="5929354" cy="2470059"/>
          </a:xfrm>
          <a:prstGeom prst="rect">
            <a:avLst/>
          </a:prstGeom>
          <a:noFill/>
          <a:ln w="9525">
            <a:noFill/>
            <a:miter lim="800000"/>
            <a:headEnd/>
            <a:tailEnd/>
          </a:ln>
          <a:effectLst/>
        </p:spPr>
      </p:pic>
      <p:sp>
        <p:nvSpPr>
          <p:cNvPr id="2" name="标题 1"/>
          <p:cNvSpPr>
            <a:spLocks noGrp="1"/>
          </p:cNvSpPr>
          <p:nvPr>
            <p:ph type="title"/>
          </p:nvPr>
        </p:nvSpPr>
        <p:spPr>
          <a:xfrm>
            <a:off x="557242" y="714364"/>
            <a:ext cx="8229600" cy="1143000"/>
          </a:xfrm>
        </p:spPr>
        <p:txBody>
          <a:bodyPr>
            <a:normAutofit/>
          </a:bodyPr>
          <a:lstStyle/>
          <a:p>
            <a:pPr algn="l"/>
            <a:r>
              <a:rPr lang="zh-CN" altLang="en-US" sz="3200" dirty="0" smtClean="0"/>
              <a:t>增加皮肤厚度及密度</a:t>
            </a:r>
            <a:r>
              <a:rPr lang="en-US" altLang="zh-CN" sz="3200" dirty="0" smtClean="0"/>
              <a:t>——</a:t>
            </a:r>
            <a:r>
              <a:rPr lang="zh-CN" altLang="en-US" sz="3200" dirty="0" smtClean="0"/>
              <a:t>体内实验</a:t>
            </a:r>
            <a:endParaRPr lang="zh-CN" altLang="en-US" sz="3200" dirty="0"/>
          </a:p>
        </p:txBody>
      </p:sp>
      <p:sp>
        <p:nvSpPr>
          <p:cNvPr id="3" name="TextBox 2"/>
          <p:cNvSpPr txBox="1"/>
          <p:nvPr/>
        </p:nvSpPr>
        <p:spPr>
          <a:xfrm>
            <a:off x="571504" y="1643050"/>
            <a:ext cx="7286644" cy="1877437"/>
          </a:xfrm>
          <a:prstGeom prst="rect">
            <a:avLst/>
          </a:prstGeom>
          <a:noFill/>
        </p:spPr>
        <p:txBody>
          <a:bodyPr wrap="square" rtlCol="0">
            <a:spAutoFit/>
          </a:bodyPr>
          <a:lstStyle/>
          <a:p>
            <a:r>
              <a:rPr lang="zh-CN" altLang="en-US" sz="1600" dirty="0" smtClean="0"/>
              <a:t>测试方法</a:t>
            </a:r>
            <a:endParaRPr lang="en-US" altLang="zh-CN" sz="1600" dirty="0" smtClean="0"/>
          </a:p>
          <a:p>
            <a:pPr>
              <a:buFont typeface="Arial" pitchFamily="34" charset="0"/>
              <a:buChar char="•"/>
            </a:pPr>
            <a:r>
              <a:rPr lang="zh-CN" altLang="en-US" sz="1600" dirty="0" smtClean="0"/>
              <a:t>安慰剂对比，</a:t>
            </a:r>
            <a:r>
              <a:rPr lang="en-US" altLang="zh-CN" sz="1600" dirty="0" smtClean="0"/>
              <a:t>5</a:t>
            </a:r>
            <a:r>
              <a:rPr lang="zh-CN" altLang="en-US" sz="1600" dirty="0" smtClean="0"/>
              <a:t>名成年白种人，体内实验，</a:t>
            </a:r>
            <a:r>
              <a:rPr lang="en-US" altLang="zh-CN" sz="1600" dirty="0" smtClean="0"/>
              <a:t>4</a:t>
            </a:r>
            <a:r>
              <a:rPr lang="zh-CN" altLang="en-US" sz="1600" dirty="0" smtClean="0"/>
              <a:t>周，测试部位：前臂内侧</a:t>
            </a:r>
            <a:endParaRPr lang="en-US" altLang="zh-CN" sz="1600" dirty="0" smtClean="0"/>
          </a:p>
          <a:p>
            <a:pPr>
              <a:buFont typeface="Arial" pitchFamily="34" charset="0"/>
              <a:buChar char="•"/>
            </a:pPr>
            <a:r>
              <a:rPr lang="zh-CN" altLang="en-US" sz="1600" dirty="0" smtClean="0"/>
              <a:t>分别在测试部位涂抹安慰剂和含</a:t>
            </a:r>
            <a:r>
              <a:rPr lang="en-US" altLang="zh-CN" sz="1600" dirty="0" smtClean="0"/>
              <a:t>1%</a:t>
            </a:r>
            <a:r>
              <a:rPr lang="en-US" altLang="zh-CN" sz="1600" b="1" dirty="0" smtClean="0"/>
              <a:t> </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dirty="0" smtClean="0"/>
              <a:t>（</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dirty="0" smtClean="0"/>
              <a:t>）的霜，</a:t>
            </a:r>
            <a:r>
              <a:rPr lang="en-US" altLang="zh-CN" sz="1600" dirty="0" smtClean="0"/>
              <a:t>2</a:t>
            </a:r>
            <a:r>
              <a:rPr lang="zh-CN" altLang="en-US" sz="1600" dirty="0" smtClean="0"/>
              <a:t>次</a:t>
            </a:r>
            <a:r>
              <a:rPr lang="en-US" altLang="zh-CN" sz="1600" dirty="0" smtClean="0"/>
              <a:t>/</a:t>
            </a:r>
            <a:r>
              <a:rPr lang="zh-CN" altLang="en-US" sz="1600" dirty="0" smtClean="0"/>
              <a:t>天，使用</a:t>
            </a:r>
            <a:r>
              <a:rPr lang="en-US" altLang="zh-CN" sz="1600" dirty="0" smtClean="0"/>
              <a:t>4</a:t>
            </a:r>
            <a:r>
              <a:rPr lang="zh-CN" altLang="en-US" sz="1600" dirty="0" smtClean="0"/>
              <a:t>周</a:t>
            </a:r>
            <a:endParaRPr lang="en-US" altLang="zh-CN" sz="1600" dirty="0" smtClean="0"/>
          </a:p>
          <a:p>
            <a:pPr>
              <a:buFont typeface="Arial" pitchFamily="34" charset="0"/>
              <a:buChar char="•"/>
            </a:pPr>
            <a:r>
              <a:rPr lang="zh-CN" altLang="en-US" sz="1600" dirty="0" smtClean="0"/>
              <a:t>测试参数：用超声扫描仪测定表皮及真皮层密度</a:t>
            </a:r>
            <a:endParaRPr lang="en-US" altLang="zh-CN" sz="1600" dirty="0" smtClean="0"/>
          </a:p>
          <a:p>
            <a:pPr>
              <a:buFont typeface="Arial" pitchFamily="34" charset="0"/>
              <a:buChar char="•"/>
            </a:pPr>
            <a:r>
              <a:rPr lang="zh-CN" altLang="en-US" sz="1600" dirty="0" smtClean="0"/>
              <a:t>超声图像</a:t>
            </a:r>
            <a:endParaRPr lang="en-US" altLang="zh-CN" sz="1600" dirty="0" smtClean="0"/>
          </a:p>
          <a:p>
            <a:endParaRPr lang="zh-CN" altLang="en-US" sz="2000" dirty="0"/>
          </a:p>
        </p:txBody>
      </p:sp>
      <p:sp>
        <p:nvSpPr>
          <p:cNvPr id="5" name="TextBox 4"/>
          <p:cNvSpPr txBox="1"/>
          <p:nvPr/>
        </p:nvSpPr>
        <p:spPr>
          <a:xfrm>
            <a:off x="285720" y="5791818"/>
            <a:ext cx="8143932" cy="923330"/>
          </a:xfrm>
          <a:prstGeom prst="rect">
            <a:avLst/>
          </a:prstGeom>
          <a:solidFill>
            <a:schemeClr val="accent3">
              <a:lumMod val="20000"/>
              <a:lumOff val="80000"/>
            </a:schemeClr>
          </a:solidFill>
          <a:ln>
            <a:solidFill>
              <a:srgbClr val="00B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b="1" dirty="0" err="1" smtClean="0"/>
              <a:t>Glycoin</a:t>
            </a:r>
            <a:r>
              <a:rPr lang="en-US" b="1" baseline="30000" dirty="0" smtClean="0"/>
              <a:t>®</a:t>
            </a:r>
            <a:r>
              <a:rPr lang="en-US" altLang="zh-CN" b="1" dirty="0" smtClean="0"/>
              <a:t> </a:t>
            </a:r>
            <a:r>
              <a:rPr lang="en-US" altLang="zh-CN" b="1" dirty="0" smtClean="0">
                <a:solidFill>
                  <a:srgbClr val="00B050"/>
                </a:solidFill>
              </a:rPr>
              <a:t>Natural </a:t>
            </a:r>
            <a:r>
              <a:rPr lang="zh-CN" altLang="en-US" b="1" dirty="0" smtClean="0">
                <a:solidFill>
                  <a:schemeClr val="tx1"/>
                </a:solidFill>
              </a:rPr>
              <a:t>（</a:t>
            </a:r>
            <a:r>
              <a:rPr lang="zh-CN" altLang="en-US" b="1" dirty="0" smtClean="0"/>
              <a:t>格莱可因</a:t>
            </a:r>
            <a:r>
              <a:rPr lang="en-US" b="1" baseline="30000" dirty="0" smtClean="0"/>
              <a:t>®</a:t>
            </a:r>
            <a:r>
              <a:rPr lang="zh-CN" altLang="en-US" b="1" dirty="0" smtClean="0">
                <a:solidFill>
                  <a:srgbClr val="00B050"/>
                </a:solidFill>
              </a:rPr>
              <a:t>天然素</a:t>
            </a:r>
            <a:r>
              <a:rPr lang="zh-CN" altLang="en-US" b="1" dirty="0" smtClean="0">
                <a:solidFill>
                  <a:schemeClr val="tx1"/>
                </a:solidFill>
              </a:rPr>
              <a:t>）</a:t>
            </a:r>
            <a:r>
              <a:rPr lang="zh-CN" altLang="en-US" dirty="0" smtClean="0"/>
              <a:t>能在</a:t>
            </a:r>
            <a:r>
              <a:rPr lang="en-US" altLang="zh-CN" dirty="0" smtClean="0"/>
              <a:t>4</a:t>
            </a:r>
            <a:r>
              <a:rPr lang="zh-CN" altLang="en-US" dirty="0" smtClean="0"/>
              <a:t>周将成人皮肤密度增加</a:t>
            </a:r>
            <a:r>
              <a:rPr lang="en-US" altLang="zh-CN" dirty="0" smtClean="0"/>
              <a:t>9.9%</a:t>
            </a:r>
          </a:p>
          <a:p>
            <a:endParaRPr lang="en-US" altLang="zh-CN" dirty="0" smtClean="0"/>
          </a:p>
          <a:p>
            <a:r>
              <a:rPr lang="zh-CN" altLang="en-US" dirty="0" smtClean="0"/>
              <a:t>使用</a:t>
            </a:r>
            <a:r>
              <a:rPr lang="en-US" altLang="zh-CN" b="1" dirty="0" err="1" smtClean="0"/>
              <a:t>Glycoin</a:t>
            </a:r>
            <a:r>
              <a:rPr lang="en-US" b="1" baseline="30000" dirty="0" smtClean="0"/>
              <a:t>®</a:t>
            </a:r>
            <a:r>
              <a:rPr lang="en-US" altLang="zh-CN" b="1" dirty="0" smtClean="0"/>
              <a:t> </a:t>
            </a:r>
            <a:r>
              <a:rPr lang="en-US" altLang="zh-CN" b="1" dirty="0" smtClean="0">
                <a:solidFill>
                  <a:srgbClr val="00B050"/>
                </a:solidFill>
              </a:rPr>
              <a:t>Natural </a:t>
            </a:r>
            <a:r>
              <a:rPr lang="zh-CN" altLang="en-US" b="1" dirty="0" smtClean="0">
                <a:solidFill>
                  <a:schemeClr val="tx1"/>
                </a:solidFill>
              </a:rPr>
              <a:t>（</a:t>
            </a:r>
            <a:r>
              <a:rPr lang="zh-CN" altLang="en-US" b="1" dirty="0" smtClean="0"/>
              <a:t>格莱可因</a:t>
            </a:r>
            <a:r>
              <a:rPr lang="en-US" b="1" baseline="30000" dirty="0" smtClean="0"/>
              <a:t>®</a:t>
            </a:r>
            <a:r>
              <a:rPr lang="zh-CN" altLang="en-US" b="1" dirty="0" smtClean="0">
                <a:solidFill>
                  <a:srgbClr val="00B050"/>
                </a:solidFill>
              </a:rPr>
              <a:t>天然素</a:t>
            </a:r>
            <a:r>
              <a:rPr lang="zh-CN" altLang="en-US" b="1" dirty="0" smtClean="0">
                <a:solidFill>
                  <a:schemeClr val="tx1"/>
                </a:solidFill>
              </a:rPr>
              <a:t>）</a:t>
            </a:r>
            <a:r>
              <a:rPr lang="zh-CN" altLang="en-US" dirty="0" smtClean="0"/>
              <a:t>后，</a:t>
            </a:r>
            <a:r>
              <a:rPr lang="en-US" altLang="zh-CN" dirty="0" smtClean="0"/>
              <a:t>100%</a:t>
            </a:r>
            <a:r>
              <a:rPr lang="zh-CN" altLang="en-US" dirty="0" smtClean="0"/>
              <a:t>的测试者皮肤厚度显著增加</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0052" y="785802"/>
            <a:ext cx="8229600" cy="1143000"/>
          </a:xfrm>
        </p:spPr>
        <p:txBody>
          <a:bodyPr>
            <a:normAutofit/>
          </a:bodyPr>
          <a:lstStyle/>
          <a:p>
            <a:pPr algn="l"/>
            <a:r>
              <a:rPr lang="zh-CN" altLang="en-US" sz="3200" dirty="0" smtClean="0"/>
              <a:t>减轻皮肤发红（抗红疹）</a:t>
            </a:r>
            <a:r>
              <a:rPr lang="en-US" altLang="zh-CN" sz="3200" dirty="0" smtClean="0"/>
              <a:t>——</a:t>
            </a:r>
            <a:r>
              <a:rPr lang="zh-CN" altLang="en-US" sz="3200" dirty="0" smtClean="0"/>
              <a:t>体内实验</a:t>
            </a:r>
            <a:endParaRPr lang="zh-CN" altLang="en-US" sz="3200" dirty="0"/>
          </a:p>
        </p:txBody>
      </p:sp>
      <p:sp>
        <p:nvSpPr>
          <p:cNvPr id="3" name="TextBox 2"/>
          <p:cNvSpPr txBox="1"/>
          <p:nvPr/>
        </p:nvSpPr>
        <p:spPr>
          <a:xfrm>
            <a:off x="642910" y="1643050"/>
            <a:ext cx="5500726" cy="2831544"/>
          </a:xfrm>
          <a:prstGeom prst="rect">
            <a:avLst/>
          </a:prstGeom>
          <a:noFill/>
        </p:spPr>
        <p:txBody>
          <a:bodyPr wrap="square" rtlCol="0">
            <a:spAutoFit/>
          </a:bodyPr>
          <a:lstStyle/>
          <a:p>
            <a:pPr>
              <a:buFont typeface="Arial" pitchFamily="34" charset="0"/>
              <a:buChar char="•"/>
            </a:pPr>
            <a:r>
              <a:rPr lang="zh-CN" altLang="en-US" sz="1600" dirty="0" smtClean="0"/>
              <a:t>受试者    </a:t>
            </a:r>
            <a:endParaRPr lang="en-US" altLang="zh-CN" sz="1600" dirty="0" smtClean="0"/>
          </a:p>
          <a:p>
            <a:r>
              <a:rPr lang="en-US" altLang="zh-CN" sz="1600" dirty="0" smtClean="0"/>
              <a:t>     20</a:t>
            </a:r>
            <a:r>
              <a:rPr lang="zh-CN" altLang="en-US" sz="1600" dirty="0" smtClean="0"/>
              <a:t>名</a:t>
            </a:r>
            <a:r>
              <a:rPr lang="zh-CN" altLang="en-US" sz="1600" dirty="0" smtClean="0">
                <a:latin typeface="宋体"/>
                <a:ea typeface="宋体"/>
              </a:rPr>
              <a:t>男性和女性</a:t>
            </a:r>
            <a:endParaRPr lang="en-US" altLang="zh-CN" sz="1600" dirty="0" smtClean="0">
              <a:latin typeface="宋体"/>
              <a:ea typeface="宋体"/>
            </a:endParaRPr>
          </a:p>
          <a:p>
            <a:pPr>
              <a:buFont typeface="Arial" pitchFamily="34" charset="0"/>
              <a:buChar char="•"/>
            </a:pPr>
            <a:r>
              <a:rPr lang="zh-CN" altLang="en-US" sz="1600" dirty="0" smtClean="0">
                <a:latin typeface="宋体"/>
                <a:ea typeface="宋体"/>
              </a:rPr>
              <a:t>测试产品   </a:t>
            </a:r>
            <a:endParaRPr lang="en-US" altLang="zh-CN" sz="1600" dirty="0" smtClean="0">
              <a:latin typeface="宋体"/>
              <a:ea typeface="宋体"/>
            </a:endParaRPr>
          </a:p>
          <a:p>
            <a:r>
              <a:rPr lang="zh-CN" altLang="en-US" sz="1600" dirty="0" smtClean="0">
                <a:latin typeface="宋体"/>
                <a:ea typeface="宋体"/>
              </a:rPr>
              <a:t>  含安慰剂</a:t>
            </a:r>
            <a:r>
              <a:rPr lang="zh-CN" altLang="en-US" sz="1600" dirty="0" smtClean="0"/>
              <a:t>霜  </a:t>
            </a:r>
            <a:endParaRPr lang="en-US" altLang="zh-CN" sz="1600" dirty="0" smtClean="0"/>
          </a:p>
          <a:p>
            <a:r>
              <a:rPr lang="zh-CN" altLang="en-US" sz="1600" dirty="0" smtClean="0"/>
              <a:t>     含</a:t>
            </a:r>
            <a:r>
              <a:rPr lang="en-US" altLang="zh-CN" sz="1600" dirty="0" smtClean="0"/>
              <a:t>2% </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a:t>
            </a:r>
            <a:r>
              <a:rPr lang="zh-CN" altLang="en-US" sz="1600" dirty="0" smtClean="0"/>
              <a:t>霜 </a:t>
            </a:r>
            <a:endParaRPr lang="en-US" altLang="zh-CN" sz="1600" dirty="0" smtClean="0"/>
          </a:p>
          <a:p>
            <a:r>
              <a:rPr lang="zh-CN" altLang="en-US" sz="1600" dirty="0" smtClean="0"/>
              <a:t>     含</a:t>
            </a:r>
            <a:r>
              <a:rPr lang="en-US" altLang="zh-CN" sz="1600" dirty="0" smtClean="0"/>
              <a:t>0.5% </a:t>
            </a:r>
            <a:r>
              <a:rPr lang="zh-CN" altLang="en-US" sz="1600" dirty="0" smtClean="0"/>
              <a:t>积雪草霜 </a:t>
            </a:r>
            <a:endParaRPr lang="en-US" altLang="zh-CN" sz="1600" dirty="0" smtClean="0"/>
          </a:p>
          <a:p>
            <a:pPr>
              <a:buFont typeface="Arial" pitchFamily="34" charset="0"/>
              <a:buChar char="•"/>
            </a:pPr>
            <a:r>
              <a:rPr lang="zh-CN" altLang="en-US" sz="1600" dirty="0" smtClean="0"/>
              <a:t>涂抹方法</a:t>
            </a:r>
            <a:endParaRPr lang="en-US" altLang="zh-CN" sz="1600" dirty="0" smtClean="0"/>
          </a:p>
          <a:p>
            <a:r>
              <a:rPr lang="zh-CN" altLang="en-US" sz="1600" dirty="0" smtClean="0"/>
              <a:t>     背部</a:t>
            </a:r>
            <a:r>
              <a:rPr lang="en-US" altLang="zh-CN" sz="1600" dirty="0" smtClean="0"/>
              <a:t>4</a:t>
            </a:r>
            <a:r>
              <a:rPr lang="zh-CN" altLang="en-US" sz="1600" dirty="0" smtClean="0"/>
              <a:t>个区域涂抹：</a:t>
            </a:r>
            <a:r>
              <a:rPr lang="en-US" altLang="zh-CN" sz="1600" dirty="0" smtClean="0"/>
              <a:t>1</a:t>
            </a:r>
            <a:r>
              <a:rPr lang="zh-CN" altLang="en-US" sz="1600" dirty="0" smtClean="0"/>
              <a:t>处不涂 </a:t>
            </a:r>
            <a:r>
              <a:rPr lang="en-US" altLang="zh-CN" sz="1600" dirty="0" smtClean="0"/>
              <a:t>+ 3</a:t>
            </a:r>
            <a:r>
              <a:rPr lang="zh-CN" altLang="en-US" sz="1600" dirty="0" smtClean="0"/>
              <a:t>处涂测试霜</a:t>
            </a:r>
            <a:endParaRPr lang="en-US" altLang="zh-CN" sz="1600" dirty="0" smtClean="0"/>
          </a:p>
          <a:p>
            <a:pPr>
              <a:buFont typeface="Arial" pitchFamily="34" charset="0"/>
              <a:buChar char="•"/>
            </a:pPr>
            <a:r>
              <a:rPr lang="zh-CN" altLang="en-US" sz="1600" dirty="0" smtClean="0"/>
              <a:t>产品涂抹标准：</a:t>
            </a:r>
            <a:r>
              <a:rPr lang="en-US" altLang="zh-CN" sz="1600" dirty="0" smtClean="0"/>
              <a:t>2</a:t>
            </a:r>
            <a:r>
              <a:rPr lang="el-GR" altLang="zh-CN" sz="1600" dirty="0" smtClean="0"/>
              <a:t>μ</a:t>
            </a:r>
            <a:r>
              <a:rPr lang="en-US" altLang="zh-CN" sz="1600" dirty="0" smtClean="0"/>
              <a:t>l/cm</a:t>
            </a:r>
            <a:r>
              <a:rPr lang="en-US" altLang="zh-CN" sz="1600" baseline="30000" dirty="0" smtClean="0"/>
              <a:t>2</a:t>
            </a:r>
          </a:p>
          <a:p>
            <a:pPr>
              <a:buFont typeface="Arial" pitchFamily="34" charset="0"/>
              <a:buChar char="•"/>
            </a:pPr>
            <a:r>
              <a:rPr lang="zh-CN" altLang="en-US" sz="1600" dirty="0" smtClean="0"/>
              <a:t>测试方法</a:t>
            </a:r>
            <a:endParaRPr lang="en-US" altLang="zh-CN" sz="1600" dirty="0" smtClean="0"/>
          </a:p>
          <a:p>
            <a:r>
              <a:rPr lang="en-US" altLang="zh-CN" sz="1600" dirty="0" smtClean="0"/>
              <a:t>     TiVi®600</a:t>
            </a:r>
            <a:r>
              <a:rPr lang="zh-CN" altLang="en-US" sz="1600" dirty="0" smtClean="0"/>
              <a:t>测量红血球浓度，观察皮肤微循环变化 </a:t>
            </a:r>
            <a:endParaRPr lang="en-US" altLang="zh-CN" sz="1600" dirty="0" smtClean="0"/>
          </a:p>
        </p:txBody>
      </p:sp>
      <p:graphicFrame>
        <p:nvGraphicFramePr>
          <p:cNvPr id="4" name="表格 3"/>
          <p:cNvGraphicFramePr>
            <a:graphicFrameLocks noGrp="1"/>
          </p:cNvGraphicFramePr>
          <p:nvPr/>
        </p:nvGraphicFramePr>
        <p:xfrm>
          <a:off x="500034" y="4643447"/>
          <a:ext cx="7500990" cy="2099817"/>
        </p:xfrm>
        <a:graphic>
          <a:graphicData uri="http://schemas.openxmlformats.org/drawingml/2006/table">
            <a:tbl>
              <a:tblPr firstRow="1" bandRow="1">
                <a:tableStyleId>{8799B23B-EC83-4686-B30A-512413B5E67A}</a:tableStyleId>
              </a:tblPr>
              <a:tblGrid>
                <a:gridCol w="3750495"/>
                <a:gridCol w="3750495"/>
              </a:tblGrid>
              <a:tr h="704441">
                <a:tc>
                  <a:txBody>
                    <a:bodyPr/>
                    <a:lstStyle/>
                    <a:p>
                      <a:endParaRPr lang="zh-CN" altLang="en-US" dirty="0"/>
                    </a:p>
                  </a:txBody>
                  <a:tcPr anchor="ctr" anchorCtr="1"/>
                </a:tc>
                <a:tc>
                  <a:txBody>
                    <a:bodyPr/>
                    <a:lstStyle/>
                    <a:p>
                      <a:r>
                        <a:rPr lang="zh-CN" altLang="en-US" dirty="0" smtClean="0"/>
                        <a:t>紫外线照射</a:t>
                      </a:r>
                      <a:r>
                        <a:rPr lang="en-US" altLang="zh-CN" dirty="0" smtClean="0"/>
                        <a:t>48h</a:t>
                      </a:r>
                      <a:r>
                        <a:rPr lang="zh-CN" altLang="en-US" dirty="0" smtClean="0"/>
                        <a:t>后，涂抹</a:t>
                      </a:r>
                      <a:r>
                        <a:rPr lang="en-US" altLang="zh-CN" dirty="0" smtClean="0"/>
                        <a:t>3</a:t>
                      </a:r>
                      <a:r>
                        <a:rPr lang="zh-CN" altLang="en-US" dirty="0" smtClean="0"/>
                        <a:t>种霜，反映有积极效果的受试者比率</a:t>
                      </a:r>
                      <a:endParaRPr lang="zh-CN" altLang="en-US" dirty="0"/>
                    </a:p>
                  </a:txBody>
                  <a:tcPr anchor="ctr" anchorCtr="1"/>
                </a:tc>
              </a:tr>
              <a:tr h="408128">
                <a:tc>
                  <a:txBody>
                    <a:bodyPr/>
                    <a:lstStyle/>
                    <a:p>
                      <a:r>
                        <a:rPr lang="en-US" altLang="zh-CN" sz="1600" dirty="0" smtClean="0"/>
                        <a:t>2% </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endParaRPr lang="en-US" altLang="zh-CN" sz="1600" b="1" dirty="0" smtClean="0"/>
                    </a:p>
                    <a:p>
                      <a:r>
                        <a:rPr lang="zh-CN" altLang="en-US" sz="1600" b="1" dirty="0" smtClean="0"/>
                        <a:t>      </a:t>
                      </a:r>
                      <a:r>
                        <a:rPr lang="zh-CN" altLang="en-US" sz="1400" b="1" dirty="0" smtClean="0"/>
                        <a:t>格莱可因</a:t>
                      </a:r>
                      <a:r>
                        <a:rPr lang="en-US" sz="1400" b="1" baseline="30000" dirty="0" smtClean="0"/>
                        <a:t>®</a:t>
                      </a:r>
                      <a:r>
                        <a:rPr lang="zh-CN" altLang="en-US" sz="1400" b="1" dirty="0" smtClean="0">
                          <a:solidFill>
                            <a:srgbClr val="00B050"/>
                          </a:solidFill>
                        </a:rPr>
                        <a:t>天然素</a:t>
                      </a:r>
                      <a:endParaRPr lang="zh-CN" altLang="en-US" sz="1400" dirty="0"/>
                    </a:p>
                  </a:txBody>
                  <a:tcPr anchor="ctr" anchorCtr="1"/>
                </a:tc>
                <a:tc>
                  <a:txBody>
                    <a:bodyPr/>
                    <a:lstStyle/>
                    <a:p>
                      <a:r>
                        <a:rPr lang="en-US" altLang="zh-CN" dirty="0" smtClean="0"/>
                        <a:t>76%</a:t>
                      </a:r>
                      <a:endParaRPr lang="zh-CN" altLang="en-US" dirty="0"/>
                    </a:p>
                  </a:txBody>
                  <a:tcPr anchor="ctr" anchorCtr="1"/>
                </a:tc>
              </a:tr>
              <a:tr h="408128">
                <a:tc>
                  <a:txBody>
                    <a:bodyPr/>
                    <a:lstStyle/>
                    <a:p>
                      <a:r>
                        <a:rPr lang="en-US" altLang="zh-CN" dirty="0" smtClean="0"/>
                        <a:t>0.5% </a:t>
                      </a:r>
                      <a:r>
                        <a:rPr lang="zh-CN" altLang="en-US" dirty="0" smtClean="0"/>
                        <a:t>积雪草</a:t>
                      </a:r>
                      <a:endParaRPr lang="zh-CN" altLang="en-US" dirty="0"/>
                    </a:p>
                  </a:txBody>
                  <a:tcPr anchor="ctr" anchorCtr="1"/>
                </a:tc>
                <a:tc>
                  <a:txBody>
                    <a:bodyPr/>
                    <a:lstStyle/>
                    <a:p>
                      <a:r>
                        <a:rPr lang="en-US" altLang="zh-CN" dirty="0" smtClean="0"/>
                        <a:t>41%</a:t>
                      </a:r>
                      <a:endParaRPr lang="zh-CN" altLang="en-US" dirty="0"/>
                    </a:p>
                  </a:txBody>
                  <a:tcPr anchor="ctr" anchorCtr="1"/>
                </a:tc>
              </a:tr>
              <a:tr h="408128">
                <a:tc>
                  <a:txBody>
                    <a:bodyPr/>
                    <a:lstStyle/>
                    <a:p>
                      <a:r>
                        <a:rPr lang="zh-CN" altLang="en-US" dirty="0" smtClean="0"/>
                        <a:t>安慰剂</a:t>
                      </a:r>
                      <a:endParaRPr lang="zh-CN" altLang="en-US" dirty="0"/>
                    </a:p>
                  </a:txBody>
                  <a:tcPr anchor="ctr" anchorCtr="1"/>
                </a:tc>
                <a:tc>
                  <a:txBody>
                    <a:bodyPr/>
                    <a:lstStyle/>
                    <a:p>
                      <a:r>
                        <a:rPr lang="en-US" altLang="zh-CN" dirty="0" smtClean="0"/>
                        <a:t>35%</a:t>
                      </a:r>
                      <a:endParaRPr lang="zh-CN" altLang="en-US" dirty="0"/>
                    </a:p>
                  </a:txBody>
                  <a:tcPr anchor="ctr" anchorCtr="1"/>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356"/>
            <a:ext cx="8229600" cy="1143000"/>
          </a:xfrm>
        </p:spPr>
        <p:txBody>
          <a:bodyPr>
            <a:normAutofit/>
          </a:bodyPr>
          <a:lstStyle/>
          <a:p>
            <a:pPr algn="l"/>
            <a:r>
              <a:rPr lang="zh-CN" altLang="en-US" sz="3200" dirty="0" smtClean="0"/>
              <a:t>总结</a:t>
            </a:r>
            <a:endParaRPr lang="zh-CN" altLang="en-US" sz="3200" dirty="0"/>
          </a:p>
        </p:txBody>
      </p:sp>
      <p:sp>
        <p:nvSpPr>
          <p:cNvPr id="3" name="TextBox 2"/>
          <p:cNvSpPr txBox="1"/>
          <p:nvPr/>
        </p:nvSpPr>
        <p:spPr>
          <a:xfrm>
            <a:off x="428596" y="2000240"/>
            <a:ext cx="4071966" cy="4370427"/>
          </a:xfrm>
          <a:prstGeom prst="rect">
            <a:avLst/>
          </a:prstGeom>
          <a:noFill/>
        </p:spPr>
        <p:txBody>
          <a:bodyPr wrap="square" rtlCol="0">
            <a:spAutoFit/>
          </a:bodyPr>
          <a:lstStyle/>
          <a:p>
            <a:r>
              <a:rPr lang="zh-CN" altLang="en-US" sz="2000" dirty="0" smtClean="0"/>
              <a:t>结论：</a:t>
            </a:r>
            <a:endParaRPr lang="en-US" altLang="zh-CN" sz="2000" dirty="0" smtClean="0"/>
          </a:p>
          <a:p>
            <a:endParaRPr lang="en-US" altLang="zh-CN" sz="2000" dirty="0" smtClean="0"/>
          </a:p>
          <a:p>
            <a:pPr>
              <a:buFont typeface="Arial" pitchFamily="34" charset="0"/>
              <a:buChar char="•"/>
            </a:pPr>
            <a:r>
              <a:rPr lang="en-US" altLang="zh-CN" sz="2000" dirty="0" smtClean="0"/>
              <a:t>2%</a:t>
            </a:r>
            <a:r>
              <a:rPr lang="en-US" altLang="zh-CN" sz="2000" b="1" dirty="0" smtClean="0"/>
              <a:t> </a:t>
            </a:r>
            <a:r>
              <a:rPr lang="en-US" altLang="zh-CN" sz="2000" b="1" dirty="0" err="1" smtClean="0"/>
              <a:t>Glycoin</a:t>
            </a:r>
            <a:r>
              <a:rPr lang="en-US" sz="2000" b="1" baseline="30000" dirty="0" smtClean="0"/>
              <a:t>®</a:t>
            </a:r>
            <a:r>
              <a:rPr lang="en-US" altLang="zh-CN" sz="2000" b="1" dirty="0" smtClean="0"/>
              <a:t> </a:t>
            </a:r>
            <a:r>
              <a:rPr lang="en-US" altLang="zh-CN" sz="2000" b="1" dirty="0" smtClean="0">
                <a:solidFill>
                  <a:srgbClr val="00B050"/>
                </a:solidFill>
              </a:rPr>
              <a:t>Natural </a:t>
            </a:r>
            <a:r>
              <a:rPr lang="zh-CN" altLang="en-US" sz="2000" b="1" dirty="0" smtClean="0"/>
              <a:t>（格莱可因</a:t>
            </a:r>
            <a:r>
              <a:rPr lang="en-US" sz="2000" b="1" baseline="30000" dirty="0" smtClean="0"/>
              <a:t>®</a:t>
            </a:r>
            <a:r>
              <a:rPr lang="zh-CN" altLang="en-US" sz="2000" b="1" dirty="0" smtClean="0">
                <a:solidFill>
                  <a:srgbClr val="00B050"/>
                </a:solidFill>
              </a:rPr>
              <a:t>天然素</a:t>
            </a:r>
            <a:r>
              <a:rPr lang="zh-CN" altLang="en-US" sz="2000" b="1" dirty="0" smtClean="0"/>
              <a:t>）</a:t>
            </a:r>
            <a:r>
              <a:rPr lang="zh-CN" altLang="en-US" sz="2000" dirty="0" smtClean="0"/>
              <a:t>霜具有减缓晒伤的作用</a:t>
            </a:r>
            <a:endParaRPr lang="en-US" altLang="zh-CN" sz="2000" dirty="0" smtClean="0"/>
          </a:p>
          <a:p>
            <a:pPr>
              <a:buFont typeface="Arial" pitchFamily="34" charset="0"/>
              <a:buChar char="•"/>
            </a:pPr>
            <a:endParaRPr lang="en-US" altLang="zh-CN" sz="2000" dirty="0" smtClean="0"/>
          </a:p>
          <a:p>
            <a:pPr>
              <a:buFont typeface="Arial" pitchFamily="34" charset="0"/>
              <a:buChar char="•"/>
            </a:pPr>
            <a:r>
              <a:rPr lang="zh-CN" altLang="en-US" sz="2000" dirty="0" smtClean="0"/>
              <a:t>极大地减少红疹</a:t>
            </a:r>
            <a:endParaRPr lang="en-US" altLang="zh-CN" sz="2000" dirty="0" smtClean="0"/>
          </a:p>
          <a:p>
            <a:pPr>
              <a:buFont typeface="Wingdings" pitchFamily="2" charset="2"/>
              <a:buChar char="Ø"/>
            </a:pPr>
            <a:r>
              <a:rPr lang="zh-CN" altLang="en-US" sz="2000" dirty="0" smtClean="0"/>
              <a:t>      与安慰剂相比</a:t>
            </a:r>
            <a:endParaRPr lang="en-US" altLang="zh-CN" sz="2000" dirty="0" smtClean="0"/>
          </a:p>
          <a:p>
            <a:pPr>
              <a:buFont typeface="Wingdings" pitchFamily="2" charset="2"/>
              <a:buChar char="Ø"/>
            </a:pPr>
            <a:r>
              <a:rPr lang="zh-CN" altLang="en-US" sz="2000" dirty="0" smtClean="0"/>
              <a:t>      与积雪草相比</a:t>
            </a:r>
            <a:endParaRPr lang="en-US" altLang="zh-CN" sz="2000" dirty="0" smtClean="0"/>
          </a:p>
          <a:p>
            <a:endParaRPr lang="en-US" altLang="zh-CN" sz="2000" dirty="0" smtClean="0"/>
          </a:p>
          <a:p>
            <a:pPr>
              <a:buFont typeface="Arial" pitchFamily="34" charset="0"/>
              <a:buChar char="•"/>
            </a:pPr>
            <a:r>
              <a:rPr lang="zh-CN" altLang="en-US" sz="2000" dirty="0" smtClean="0"/>
              <a:t>涂抹</a:t>
            </a:r>
            <a:r>
              <a:rPr lang="en-US" altLang="zh-CN" sz="2000" dirty="0" smtClean="0"/>
              <a:t>3</a:t>
            </a:r>
            <a:r>
              <a:rPr lang="zh-CN" altLang="en-US" sz="2000" dirty="0" smtClean="0"/>
              <a:t>次后，</a:t>
            </a:r>
            <a:r>
              <a:rPr lang="en-US" altLang="zh-CN" sz="2000" dirty="0" smtClean="0"/>
              <a:t>76%</a:t>
            </a:r>
            <a:r>
              <a:rPr lang="zh-CN" altLang="en-US" sz="2000" dirty="0" smtClean="0"/>
              <a:t>的志愿者反映，涂</a:t>
            </a:r>
            <a:r>
              <a:rPr lang="en-US" altLang="zh-CN" sz="2000" b="1" dirty="0" err="1" smtClean="0"/>
              <a:t>Glycoin</a:t>
            </a:r>
            <a:r>
              <a:rPr lang="en-US" sz="2000" b="1" baseline="30000" dirty="0" smtClean="0"/>
              <a:t>®</a:t>
            </a:r>
            <a:r>
              <a:rPr lang="en-US" altLang="zh-CN" sz="2000" b="1" dirty="0" smtClean="0"/>
              <a:t> </a:t>
            </a:r>
            <a:r>
              <a:rPr lang="en-US" altLang="zh-CN" sz="2000" b="1" dirty="0" smtClean="0">
                <a:solidFill>
                  <a:srgbClr val="00B050"/>
                </a:solidFill>
              </a:rPr>
              <a:t>Natural </a:t>
            </a:r>
            <a:r>
              <a:rPr lang="zh-CN" altLang="en-US" sz="2000" b="1" dirty="0" smtClean="0"/>
              <a:t>（格莱可因</a:t>
            </a:r>
            <a:r>
              <a:rPr lang="en-US" sz="2000" b="1" baseline="30000" dirty="0" smtClean="0"/>
              <a:t>®</a:t>
            </a:r>
            <a:r>
              <a:rPr lang="zh-CN" altLang="en-US" sz="2000" b="1" dirty="0" smtClean="0">
                <a:solidFill>
                  <a:srgbClr val="00B050"/>
                </a:solidFill>
              </a:rPr>
              <a:t>天然素</a:t>
            </a:r>
            <a:r>
              <a:rPr lang="zh-CN" altLang="en-US" sz="2000" b="1" dirty="0" smtClean="0"/>
              <a:t>）</a:t>
            </a:r>
            <a:r>
              <a:rPr lang="zh-CN" altLang="en-US" sz="2000" dirty="0" smtClean="0"/>
              <a:t>的皮肤比不涂抹的皮肤和涂抹安慰剂的皮肤改善作用大。</a:t>
            </a:r>
            <a:endParaRPr lang="en-US" altLang="zh-CN" sz="2000" dirty="0" smtClean="0"/>
          </a:p>
          <a:p>
            <a:endParaRPr lang="zh-CN" altLang="en-US" dirty="0"/>
          </a:p>
        </p:txBody>
      </p:sp>
      <p:pic>
        <p:nvPicPr>
          <p:cNvPr id="10243" name="Picture 3"/>
          <p:cNvPicPr>
            <a:picLocks noChangeAspect="1" noChangeArrowheads="1"/>
          </p:cNvPicPr>
          <p:nvPr/>
        </p:nvPicPr>
        <p:blipFill>
          <a:blip r:embed="rId2"/>
          <a:srcRect/>
          <a:stretch>
            <a:fillRect/>
          </a:stretch>
        </p:blipFill>
        <p:spPr bwMode="auto">
          <a:xfrm>
            <a:off x="4429124" y="2857496"/>
            <a:ext cx="3776687" cy="2708233"/>
          </a:xfrm>
          <a:prstGeom prst="rect">
            <a:avLst/>
          </a:prstGeom>
          <a:noFill/>
          <a:ln w="9525">
            <a:noFill/>
            <a:miter lim="800000"/>
            <a:headEnd/>
            <a:tailEnd/>
          </a:ln>
          <a:effectLst/>
        </p:spPr>
      </p:pic>
      <p:sp>
        <p:nvSpPr>
          <p:cNvPr id="5" name="TextBox 4"/>
          <p:cNvSpPr txBox="1"/>
          <p:nvPr/>
        </p:nvSpPr>
        <p:spPr>
          <a:xfrm>
            <a:off x="5429256" y="5500702"/>
            <a:ext cx="646331" cy="369332"/>
          </a:xfrm>
          <a:prstGeom prst="rect">
            <a:avLst/>
          </a:prstGeom>
          <a:noFill/>
        </p:spPr>
        <p:txBody>
          <a:bodyPr wrap="none" rtlCol="0">
            <a:spAutoFit/>
          </a:bodyPr>
          <a:lstStyle/>
          <a:p>
            <a:r>
              <a:rPr lang="zh-CN" altLang="en-US" dirty="0" smtClean="0"/>
              <a:t>不涂</a:t>
            </a:r>
            <a:endParaRPr lang="zh-CN" altLang="en-US" dirty="0"/>
          </a:p>
        </p:txBody>
      </p:sp>
      <p:sp>
        <p:nvSpPr>
          <p:cNvPr id="6" name="TextBox 5"/>
          <p:cNvSpPr txBox="1"/>
          <p:nvPr/>
        </p:nvSpPr>
        <p:spPr>
          <a:xfrm>
            <a:off x="6072198" y="5500702"/>
            <a:ext cx="877163" cy="369332"/>
          </a:xfrm>
          <a:prstGeom prst="rect">
            <a:avLst/>
          </a:prstGeom>
          <a:noFill/>
        </p:spPr>
        <p:txBody>
          <a:bodyPr wrap="none" rtlCol="0">
            <a:spAutoFit/>
          </a:bodyPr>
          <a:lstStyle/>
          <a:p>
            <a:r>
              <a:rPr lang="zh-CN" altLang="en-US" dirty="0" smtClean="0"/>
              <a:t>安慰剂</a:t>
            </a:r>
            <a:endParaRPr lang="zh-CN" altLang="en-US" dirty="0"/>
          </a:p>
        </p:txBody>
      </p:sp>
      <p:sp>
        <p:nvSpPr>
          <p:cNvPr id="7" name="TextBox 6"/>
          <p:cNvSpPr txBox="1"/>
          <p:nvPr/>
        </p:nvSpPr>
        <p:spPr>
          <a:xfrm>
            <a:off x="6929454" y="5500702"/>
            <a:ext cx="877163" cy="369332"/>
          </a:xfrm>
          <a:prstGeom prst="rect">
            <a:avLst/>
          </a:prstGeom>
          <a:noFill/>
        </p:spPr>
        <p:txBody>
          <a:bodyPr wrap="none" rtlCol="0">
            <a:spAutoFit/>
          </a:bodyPr>
          <a:lstStyle/>
          <a:p>
            <a:r>
              <a:rPr lang="zh-CN" altLang="en-US" dirty="0" smtClean="0"/>
              <a:t>积雪草</a:t>
            </a:r>
            <a:endParaRPr lang="zh-CN" altLang="en-US" dirty="0"/>
          </a:p>
        </p:txBody>
      </p:sp>
      <p:sp>
        <p:nvSpPr>
          <p:cNvPr id="8" name="TextBox 7"/>
          <p:cNvSpPr txBox="1"/>
          <p:nvPr/>
        </p:nvSpPr>
        <p:spPr>
          <a:xfrm>
            <a:off x="7858148" y="5143512"/>
            <a:ext cx="1000132" cy="615553"/>
          </a:xfrm>
          <a:prstGeom prst="rect">
            <a:avLst/>
          </a:prstGeom>
          <a:noFill/>
        </p:spPr>
        <p:txBody>
          <a:bodyPr wrap="square" rtlCol="0">
            <a:spAutoFit/>
          </a:bodyPr>
          <a:lstStyle/>
          <a:p>
            <a:r>
              <a:rPr lang="en-US" altLang="zh-CN" dirty="0" err="1" smtClean="0"/>
              <a:t>Glycoin</a:t>
            </a:r>
            <a:r>
              <a:rPr lang="en-US" altLang="zh-CN" dirty="0" smtClean="0"/>
              <a:t> </a:t>
            </a:r>
            <a:r>
              <a:rPr lang="zh-CN" altLang="en-US" sz="1600" dirty="0" smtClean="0"/>
              <a:t>格莱可因</a:t>
            </a:r>
            <a:endParaRPr lang="zh-CN" alt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928678"/>
            <a:ext cx="6715172" cy="1143000"/>
          </a:xfrm>
        </p:spPr>
        <p:txBody>
          <a:bodyPr>
            <a:normAutofit/>
          </a:bodyPr>
          <a:lstStyle/>
          <a:p>
            <a:pPr algn="l"/>
            <a:r>
              <a:rPr lang="zh-CN" altLang="en-US" sz="3200" dirty="0" smtClean="0"/>
              <a:t>延缓老化：加速老化细胞中</a:t>
            </a:r>
            <a:r>
              <a:rPr lang="en-US" altLang="zh-CN" sz="3200" dirty="0" smtClean="0"/>
              <a:t>I</a:t>
            </a:r>
            <a:r>
              <a:rPr lang="zh-CN" altLang="en-US" sz="3200" dirty="0" smtClean="0"/>
              <a:t>型胶原蛋白前体的生成</a:t>
            </a:r>
            <a:endParaRPr lang="zh-CN" altLang="en-US" sz="3200" dirty="0"/>
          </a:p>
        </p:txBody>
      </p:sp>
      <p:sp>
        <p:nvSpPr>
          <p:cNvPr id="5" name="TextBox 4"/>
          <p:cNvSpPr txBox="1"/>
          <p:nvPr/>
        </p:nvSpPr>
        <p:spPr>
          <a:xfrm>
            <a:off x="4000496" y="1928802"/>
            <a:ext cx="4572031" cy="1815882"/>
          </a:xfrm>
          <a:prstGeom prst="rect">
            <a:avLst/>
          </a:prstGeom>
          <a:noFill/>
        </p:spPr>
        <p:txBody>
          <a:bodyPr wrap="square" rtlCol="0">
            <a:spAutoFit/>
          </a:bodyPr>
          <a:lstStyle/>
          <a:p>
            <a:pPr>
              <a:buFont typeface="Arial" pitchFamily="34" charset="0"/>
              <a:buChar char="•"/>
            </a:pPr>
            <a:r>
              <a:rPr lang="zh-CN" altLang="en-US" sz="1600" dirty="0" smtClean="0"/>
              <a:t>体外实验，复制老化模型（</a:t>
            </a:r>
            <a:r>
              <a:rPr lang="en-US" altLang="zh-CN" sz="1600" dirty="0" err="1" smtClean="0"/>
              <a:t>Hayflick</a:t>
            </a:r>
            <a:r>
              <a:rPr lang="zh-CN" altLang="en-US" sz="1600" dirty="0" smtClean="0"/>
              <a:t>）</a:t>
            </a:r>
            <a:endParaRPr lang="en-US" altLang="zh-CN" sz="1600" dirty="0" smtClean="0"/>
          </a:p>
          <a:p>
            <a:pPr>
              <a:buFont typeface="Arial" pitchFamily="34" charset="0"/>
              <a:buChar char="•"/>
            </a:pPr>
            <a:r>
              <a:rPr lang="zh-CN" altLang="en-US" sz="1600" dirty="0" smtClean="0"/>
              <a:t>老化的真皮成纤维细胞</a:t>
            </a:r>
            <a:endParaRPr lang="en-US" altLang="zh-CN" sz="1600" dirty="0" smtClean="0"/>
          </a:p>
          <a:p>
            <a:pPr>
              <a:buFont typeface="Arial" pitchFamily="34" charset="0"/>
              <a:buChar char="•"/>
            </a:pPr>
            <a:r>
              <a:rPr lang="zh-CN" altLang="en-US" sz="1600" dirty="0" smtClean="0"/>
              <a:t>用不同浓度的</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a:t>
            </a:r>
            <a:r>
              <a:rPr lang="zh-CN" altLang="en-US" sz="1600" dirty="0" smtClean="0"/>
              <a:t>处理老化的成纤维细胞（</a:t>
            </a:r>
            <a:r>
              <a:rPr lang="en-US" altLang="zh-CN" sz="1600" dirty="0" smtClean="0"/>
              <a:t>0.17%</a:t>
            </a:r>
            <a:r>
              <a:rPr lang="zh-CN" altLang="en-US" sz="1600" dirty="0" smtClean="0"/>
              <a:t>，</a:t>
            </a:r>
            <a:r>
              <a:rPr lang="en-US" altLang="zh-CN" sz="1600" dirty="0" smtClean="0"/>
              <a:t>0.5%</a:t>
            </a:r>
            <a:r>
              <a:rPr lang="zh-CN" altLang="en-US" sz="1600" dirty="0" smtClean="0"/>
              <a:t>，</a:t>
            </a:r>
            <a:r>
              <a:rPr lang="en-US" altLang="zh-CN" sz="1600" dirty="0" smtClean="0"/>
              <a:t>1.5%</a:t>
            </a:r>
            <a:r>
              <a:rPr lang="zh-CN" altLang="en-US" sz="1600" dirty="0" smtClean="0"/>
              <a:t>）</a:t>
            </a:r>
            <a:endParaRPr lang="en-US" altLang="zh-CN" sz="1600" dirty="0" smtClean="0"/>
          </a:p>
          <a:p>
            <a:pPr>
              <a:buFont typeface="Arial" pitchFamily="34" charset="0"/>
              <a:buChar char="•"/>
            </a:pPr>
            <a:r>
              <a:rPr lang="zh-CN" altLang="en-US" sz="1600" dirty="0" smtClean="0"/>
              <a:t>培养时间：</a:t>
            </a:r>
            <a:r>
              <a:rPr lang="en-US" altLang="zh-CN" sz="1600" dirty="0" smtClean="0"/>
              <a:t>72h</a:t>
            </a:r>
          </a:p>
          <a:p>
            <a:pPr>
              <a:buFont typeface="Arial" pitchFamily="34" charset="0"/>
              <a:buChar char="•"/>
            </a:pPr>
            <a:r>
              <a:rPr lang="zh-CN" altLang="en-US" sz="1600" dirty="0" smtClean="0"/>
              <a:t>测试参数：老化成纤维细胞合成</a:t>
            </a:r>
            <a:r>
              <a:rPr lang="en-US" altLang="zh-CN" sz="1600" dirty="0" smtClean="0"/>
              <a:t>I</a:t>
            </a:r>
            <a:r>
              <a:rPr lang="zh-CN" altLang="en-US" sz="1600" dirty="0" smtClean="0"/>
              <a:t>型胶原蛋白的量</a:t>
            </a:r>
            <a:endParaRPr lang="zh-CN" altLang="en-US" sz="1600" dirty="0"/>
          </a:p>
        </p:txBody>
      </p:sp>
      <p:sp>
        <p:nvSpPr>
          <p:cNvPr id="6" name="TextBox 5"/>
          <p:cNvSpPr txBox="1"/>
          <p:nvPr/>
        </p:nvSpPr>
        <p:spPr>
          <a:xfrm>
            <a:off x="4143372" y="4071942"/>
            <a:ext cx="4286280" cy="2554545"/>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sz="2000" dirty="0" smtClean="0"/>
              <a:t>结论：</a:t>
            </a:r>
            <a:endParaRPr lang="en-US" altLang="zh-CN" sz="2000" dirty="0" smtClean="0"/>
          </a:p>
          <a:p>
            <a:endParaRPr lang="en-US" altLang="zh-CN" sz="2000" dirty="0" smtClean="0"/>
          </a:p>
          <a:p>
            <a:r>
              <a:rPr lang="en-US" altLang="zh-CN" sz="2000" b="1" dirty="0" err="1" smtClean="0"/>
              <a:t>Glycoin</a:t>
            </a:r>
            <a:r>
              <a:rPr lang="en-US" sz="2000" b="1" baseline="30000" dirty="0" smtClean="0"/>
              <a:t>®</a:t>
            </a:r>
            <a:r>
              <a:rPr lang="en-US" altLang="zh-CN" sz="2000" b="1" dirty="0" smtClean="0"/>
              <a:t> </a:t>
            </a:r>
            <a:r>
              <a:rPr lang="en-US" altLang="zh-CN" sz="2000" b="1" dirty="0" smtClean="0">
                <a:solidFill>
                  <a:srgbClr val="00B050"/>
                </a:solidFill>
              </a:rPr>
              <a:t>Natural </a:t>
            </a:r>
            <a:r>
              <a:rPr lang="zh-CN" altLang="en-US" sz="2000" b="1" dirty="0" smtClean="0"/>
              <a:t>（格莱可因</a:t>
            </a:r>
            <a:r>
              <a:rPr lang="en-US" sz="2000" b="1" baseline="30000" dirty="0" smtClean="0"/>
              <a:t>®</a:t>
            </a:r>
            <a:r>
              <a:rPr lang="zh-CN" altLang="en-US" sz="2000" b="1" dirty="0" smtClean="0">
                <a:solidFill>
                  <a:srgbClr val="00B050"/>
                </a:solidFill>
              </a:rPr>
              <a:t>天然素</a:t>
            </a:r>
            <a:r>
              <a:rPr lang="zh-CN" altLang="en-US" sz="2000" b="1" dirty="0" smtClean="0"/>
              <a:t>）</a:t>
            </a:r>
            <a:r>
              <a:rPr lang="zh-CN" altLang="en-US" sz="2000" dirty="0" smtClean="0"/>
              <a:t>能减缓真皮成纤维细胞的老化进程</a:t>
            </a:r>
            <a:endParaRPr lang="en-US" altLang="zh-CN" sz="2000" dirty="0" smtClean="0"/>
          </a:p>
          <a:p>
            <a:endParaRPr lang="en-US" altLang="zh-CN" sz="2000" dirty="0" smtClean="0"/>
          </a:p>
          <a:p>
            <a:r>
              <a:rPr lang="en-US" altLang="zh-CN" sz="2000" b="1" dirty="0" err="1" smtClean="0"/>
              <a:t>Glycoin</a:t>
            </a:r>
            <a:r>
              <a:rPr lang="en-US" sz="2000" b="1" baseline="30000" dirty="0" smtClean="0"/>
              <a:t>®</a:t>
            </a:r>
            <a:r>
              <a:rPr lang="en-US" altLang="zh-CN" sz="2000" b="1" dirty="0" smtClean="0"/>
              <a:t> </a:t>
            </a:r>
            <a:r>
              <a:rPr lang="en-US" altLang="zh-CN" sz="2000" b="1" dirty="0" smtClean="0">
                <a:solidFill>
                  <a:srgbClr val="00B050"/>
                </a:solidFill>
              </a:rPr>
              <a:t>Natural </a:t>
            </a:r>
            <a:r>
              <a:rPr lang="zh-CN" altLang="en-US" sz="2000" b="1" dirty="0" smtClean="0"/>
              <a:t>（格莱可因</a:t>
            </a:r>
            <a:r>
              <a:rPr lang="en-US" sz="2000" b="1" baseline="30000" dirty="0" smtClean="0"/>
              <a:t>®</a:t>
            </a:r>
            <a:r>
              <a:rPr lang="zh-CN" altLang="en-US" sz="2000" b="1" dirty="0" smtClean="0">
                <a:solidFill>
                  <a:srgbClr val="00B050"/>
                </a:solidFill>
              </a:rPr>
              <a:t>天然素</a:t>
            </a:r>
            <a:r>
              <a:rPr lang="zh-CN" altLang="en-US" sz="2000" b="1" dirty="0" smtClean="0"/>
              <a:t>）</a:t>
            </a:r>
            <a:r>
              <a:rPr lang="zh-CN" altLang="en-US" sz="2000" dirty="0" smtClean="0"/>
              <a:t>能将老化细胞中胶原蛋白的生成量提高</a:t>
            </a:r>
            <a:r>
              <a:rPr lang="en-US" altLang="zh-CN" sz="2000" dirty="0" smtClean="0"/>
              <a:t>36%</a:t>
            </a:r>
            <a:endParaRPr lang="zh-CN" altLang="en-US" sz="2000" dirty="0"/>
          </a:p>
        </p:txBody>
      </p:sp>
      <p:pic>
        <p:nvPicPr>
          <p:cNvPr id="11268" name="Picture 4"/>
          <p:cNvPicPr>
            <a:picLocks noChangeAspect="1" noChangeArrowheads="1"/>
          </p:cNvPicPr>
          <p:nvPr/>
        </p:nvPicPr>
        <p:blipFill>
          <a:blip r:embed="rId2"/>
          <a:srcRect/>
          <a:stretch>
            <a:fillRect/>
          </a:stretch>
        </p:blipFill>
        <p:spPr bwMode="auto">
          <a:xfrm>
            <a:off x="428596" y="2143139"/>
            <a:ext cx="3357587" cy="45005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85802"/>
            <a:ext cx="8229600" cy="1143000"/>
          </a:xfrm>
        </p:spPr>
        <p:txBody>
          <a:bodyPr>
            <a:normAutofit/>
          </a:bodyPr>
          <a:lstStyle/>
          <a:p>
            <a:pPr algn="l"/>
            <a:r>
              <a:rPr lang="zh-CN" altLang="en-US" sz="3200" dirty="0" smtClean="0"/>
              <a:t>提高抗氧化性</a:t>
            </a:r>
            <a:r>
              <a:rPr lang="en-US" altLang="zh-CN" sz="3200" dirty="0" smtClean="0"/>
              <a:t>——</a:t>
            </a:r>
            <a:r>
              <a:rPr lang="zh-CN" altLang="en-US" sz="3200" dirty="0" smtClean="0"/>
              <a:t>增加</a:t>
            </a:r>
            <a:r>
              <a:rPr lang="en-US" altLang="zh-CN" sz="3200" dirty="0" smtClean="0"/>
              <a:t>SOD1</a:t>
            </a:r>
            <a:endParaRPr lang="zh-CN" altLang="en-US" sz="3200" dirty="0"/>
          </a:p>
        </p:txBody>
      </p:sp>
      <p:sp>
        <p:nvSpPr>
          <p:cNvPr id="3" name="TextBox 2"/>
          <p:cNvSpPr txBox="1"/>
          <p:nvPr/>
        </p:nvSpPr>
        <p:spPr>
          <a:xfrm>
            <a:off x="642910" y="1800043"/>
            <a:ext cx="6572296" cy="1077218"/>
          </a:xfrm>
          <a:prstGeom prst="rect">
            <a:avLst/>
          </a:prstGeom>
          <a:noFill/>
        </p:spPr>
        <p:txBody>
          <a:bodyPr wrap="square" rtlCol="0">
            <a:spAutoFit/>
          </a:bodyPr>
          <a:lstStyle/>
          <a:p>
            <a:pPr>
              <a:buFont typeface="Arial" pitchFamily="34" charset="0"/>
              <a:buChar char="•"/>
            </a:pPr>
            <a:r>
              <a:rPr lang="zh-CN" altLang="en-US" sz="1600" dirty="0" smtClean="0"/>
              <a:t>体外实验，人表皮角化细胞</a:t>
            </a:r>
            <a:endParaRPr lang="en-US" altLang="zh-CN" sz="1600" dirty="0" smtClean="0"/>
          </a:p>
          <a:p>
            <a:pPr>
              <a:buFont typeface="Arial" pitchFamily="34" charset="0"/>
              <a:buChar char="•"/>
            </a:pPr>
            <a:r>
              <a:rPr lang="zh-CN" altLang="en-US" sz="1600" dirty="0" smtClean="0"/>
              <a:t>用</a:t>
            </a:r>
            <a:r>
              <a:rPr lang="en-US" altLang="zh-CN" sz="1600" dirty="0" smtClean="0"/>
              <a:t>1% </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a:t>
            </a:r>
            <a:r>
              <a:rPr lang="zh-CN" altLang="en-US" sz="1600" dirty="0" smtClean="0"/>
              <a:t>培养老化的细胞</a:t>
            </a:r>
            <a:r>
              <a:rPr lang="en-US" altLang="zh-CN" sz="1600" dirty="0" smtClean="0"/>
              <a:t>72h</a:t>
            </a:r>
            <a:r>
              <a:rPr lang="zh-CN" altLang="en-US" sz="1600" dirty="0" smtClean="0"/>
              <a:t>，</a:t>
            </a:r>
            <a:r>
              <a:rPr lang="en-US" altLang="zh-CN" sz="1600" dirty="0" smtClean="0"/>
              <a:t>96h</a:t>
            </a:r>
            <a:r>
              <a:rPr lang="zh-CN" altLang="en-US" sz="1600" dirty="0" smtClean="0"/>
              <a:t>，</a:t>
            </a:r>
            <a:r>
              <a:rPr lang="en-US" altLang="zh-CN" sz="1600" dirty="0" smtClean="0"/>
              <a:t>120h</a:t>
            </a:r>
            <a:r>
              <a:rPr lang="zh-CN" altLang="en-US" sz="1600" dirty="0" smtClean="0"/>
              <a:t>，</a:t>
            </a:r>
            <a:r>
              <a:rPr lang="en-US" altLang="zh-CN" sz="1600" dirty="0" smtClean="0"/>
              <a:t>144h</a:t>
            </a:r>
            <a:r>
              <a:rPr lang="zh-CN" altLang="en-US" sz="1600" dirty="0" smtClean="0"/>
              <a:t>，分别与未用</a:t>
            </a:r>
            <a:r>
              <a:rPr lang="en-US" altLang="zh-CN" sz="1600" dirty="0" err="1" smtClean="0"/>
              <a:t>Glycoin</a:t>
            </a:r>
            <a:r>
              <a:rPr lang="en-US" altLang="zh-CN" sz="1600" dirty="0" smtClean="0"/>
              <a:t> </a:t>
            </a:r>
            <a:r>
              <a:rPr lang="zh-CN" altLang="en-US" sz="1600" b="1" dirty="0" smtClean="0"/>
              <a:t>格莱可因</a:t>
            </a:r>
            <a:r>
              <a:rPr lang="zh-CN" altLang="en-US" sz="1600" dirty="0" smtClean="0"/>
              <a:t>的细胞进行比较</a:t>
            </a:r>
            <a:endParaRPr lang="en-US" altLang="zh-CN" sz="1600" dirty="0" smtClean="0"/>
          </a:p>
          <a:p>
            <a:pPr>
              <a:buFont typeface="Arial" pitchFamily="34" charset="0"/>
              <a:buChar char="•"/>
            </a:pPr>
            <a:r>
              <a:rPr lang="zh-CN" altLang="en-US" sz="1600" dirty="0" smtClean="0"/>
              <a:t>测量参数：老化细胞中</a:t>
            </a:r>
            <a:r>
              <a:rPr lang="en-US" altLang="zh-CN" sz="1600" dirty="0" smtClean="0"/>
              <a:t>SOD1</a:t>
            </a:r>
            <a:r>
              <a:rPr lang="zh-CN" altLang="en-US" sz="1600" dirty="0" smtClean="0"/>
              <a:t>的量</a:t>
            </a:r>
            <a:endParaRPr lang="zh-CN" altLang="en-US" sz="1600" dirty="0"/>
          </a:p>
        </p:txBody>
      </p:sp>
      <p:sp>
        <p:nvSpPr>
          <p:cNvPr id="5" name="TextBox 4"/>
          <p:cNvSpPr txBox="1"/>
          <p:nvPr/>
        </p:nvSpPr>
        <p:spPr>
          <a:xfrm>
            <a:off x="5357818" y="3682561"/>
            <a:ext cx="3143272" cy="2554545"/>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sz="2000" dirty="0" smtClean="0"/>
              <a:t>结论：</a:t>
            </a:r>
            <a:endParaRPr lang="en-US" altLang="zh-CN" sz="2000" dirty="0" smtClean="0"/>
          </a:p>
          <a:p>
            <a:endParaRPr lang="en-US" altLang="zh-CN" sz="2000" dirty="0" smtClean="0"/>
          </a:p>
          <a:p>
            <a:r>
              <a:rPr lang="en-US" altLang="zh-CN" sz="2000" b="1" dirty="0" err="1" smtClean="0"/>
              <a:t>Glycoin</a:t>
            </a:r>
            <a:r>
              <a:rPr lang="en-US" sz="2000" b="1" baseline="30000" dirty="0" smtClean="0"/>
              <a:t>®</a:t>
            </a:r>
            <a:r>
              <a:rPr lang="en-US" altLang="zh-CN" sz="2000" b="1" dirty="0" smtClean="0"/>
              <a:t> </a:t>
            </a:r>
            <a:r>
              <a:rPr lang="en-US" altLang="zh-CN" sz="2000" b="1" dirty="0" smtClean="0">
                <a:solidFill>
                  <a:srgbClr val="00B050"/>
                </a:solidFill>
              </a:rPr>
              <a:t>Natural </a:t>
            </a:r>
            <a:r>
              <a:rPr lang="zh-CN" altLang="en-US" sz="2000" b="1" dirty="0" smtClean="0"/>
              <a:t>（格莱可因</a:t>
            </a:r>
            <a:r>
              <a:rPr lang="en-US" sz="2000" b="1" baseline="30000" dirty="0" smtClean="0"/>
              <a:t>®</a:t>
            </a:r>
            <a:r>
              <a:rPr lang="zh-CN" altLang="en-US" sz="2000" b="1" dirty="0" smtClean="0">
                <a:solidFill>
                  <a:srgbClr val="00B050"/>
                </a:solidFill>
              </a:rPr>
              <a:t>天然素</a:t>
            </a:r>
            <a:r>
              <a:rPr lang="zh-CN" altLang="en-US" sz="2000" b="1" dirty="0" smtClean="0"/>
              <a:t>）</a:t>
            </a:r>
            <a:r>
              <a:rPr lang="zh-CN" altLang="en-US" sz="2000" dirty="0" smtClean="0"/>
              <a:t>能增加老化细胞中</a:t>
            </a:r>
            <a:r>
              <a:rPr lang="en-US" altLang="zh-CN" sz="2000" dirty="0" smtClean="0"/>
              <a:t>SOD1</a:t>
            </a:r>
            <a:r>
              <a:rPr lang="zh-CN" altLang="en-US" sz="2000" dirty="0" smtClean="0"/>
              <a:t>的量</a:t>
            </a:r>
            <a:endParaRPr lang="en-US" altLang="zh-CN" sz="2000" dirty="0" smtClean="0"/>
          </a:p>
          <a:p>
            <a:endParaRPr lang="en-US" altLang="zh-CN" sz="2000" dirty="0" smtClean="0"/>
          </a:p>
          <a:p>
            <a:r>
              <a:rPr lang="en-US" altLang="zh-CN" sz="2000" dirty="0" smtClean="0"/>
              <a:t>SOD1</a:t>
            </a:r>
            <a:r>
              <a:rPr lang="zh-CN" altLang="en-US" sz="2000" dirty="0" smtClean="0"/>
              <a:t>的生成量比未处理的细胞高</a:t>
            </a:r>
            <a:r>
              <a:rPr lang="en-US" altLang="zh-CN" sz="2000" dirty="0" smtClean="0"/>
              <a:t>280%</a:t>
            </a:r>
            <a:endParaRPr lang="zh-CN" altLang="en-US" sz="2000" dirty="0"/>
          </a:p>
        </p:txBody>
      </p:sp>
      <p:pic>
        <p:nvPicPr>
          <p:cNvPr id="12291" name="Picture 3"/>
          <p:cNvPicPr>
            <a:picLocks noChangeAspect="1" noChangeArrowheads="1"/>
          </p:cNvPicPr>
          <p:nvPr/>
        </p:nvPicPr>
        <p:blipFill>
          <a:blip r:embed="rId2"/>
          <a:srcRect/>
          <a:stretch>
            <a:fillRect/>
          </a:stretch>
        </p:blipFill>
        <p:spPr bwMode="auto">
          <a:xfrm>
            <a:off x="142844" y="3357562"/>
            <a:ext cx="4931670"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785802"/>
            <a:ext cx="8229600" cy="1143000"/>
          </a:xfrm>
        </p:spPr>
        <p:txBody>
          <a:bodyPr>
            <a:normAutofit/>
          </a:bodyPr>
          <a:lstStyle/>
          <a:p>
            <a:pPr algn="l"/>
            <a:r>
              <a:rPr lang="zh-CN" altLang="en-US" sz="3200" dirty="0" smtClean="0"/>
              <a:t>增强细胞活力</a:t>
            </a:r>
            <a:r>
              <a:rPr lang="en-US" altLang="zh-CN" sz="3200" dirty="0" smtClean="0"/>
              <a:t>——</a:t>
            </a:r>
            <a:r>
              <a:rPr lang="zh-CN" altLang="en-US" sz="3200" dirty="0" smtClean="0"/>
              <a:t>提高新陈代谢</a:t>
            </a:r>
            <a:endParaRPr lang="zh-CN" altLang="en-US" sz="3200" dirty="0"/>
          </a:p>
        </p:txBody>
      </p:sp>
      <p:sp>
        <p:nvSpPr>
          <p:cNvPr id="3" name="TextBox 2"/>
          <p:cNvSpPr txBox="1"/>
          <p:nvPr/>
        </p:nvSpPr>
        <p:spPr>
          <a:xfrm>
            <a:off x="571472" y="1871481"/>
            <a:ext cx="7000924" cy="1077218"/>
          </a:xfrm>
          <a:prstGeom prst="rect">
            <a:avLst/>
          </a:prstGeom>
          <a:noFill/>
        </p:spPr>
        <p:txBody>
          <a:bodyPr wrap="square" rtlCol="0">
            <a:spAutoFit/>
          </a:bodyPr>
          <a:lstStyle/>
          <a:p>
            <a:pPr>
              <a:buFont typeface="Arial" pitchFamily="34" charset="0"/>
              <a:buChar char="•"/>
            </a:pPr>
            <a:r>
              <a:rPr lang="zh-CN" altLang="en-US" sz="1600" dirty="0" smtClean="0"/>
              <a:t>体外实验，人表皮角化细胞</a:t>
            </a:r>
            <a:endParaRPr lang="en-US" altLang="zh-CN" sz="1600" dirty="0" smtClean="0"/>
          </a:p>
          <a:p>
            <a:pPr>
              <a:buFont typeface="Arial" pitchFamily="34" charset="0"/>
              <a:buChar char="•"/>
            </a:pPr>
            <a:r>
              <a:rPr lang="zh-CN" altLang="en-US" sz="1600" dirty="0" smtClean="0"/>
              <a:t>用</a:t>
            </a:r>
            <a:r>
              <a:rPr lang="en-US" altLang="zh-CN" sz="1600" dirty="0" smtClean="0"/>
              <a:t>1% </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a:t>
            </a:r>
            <a:r>
              <a:rPr lang="zh-CN" altLang="en-US" sz="1600" dirty="0" smtClean="0"/>
              <a:t>培养老化的细胞</a:t>
            </a:r>
            <a:r>
              <a:rPr lang="en-US" altLang="zh-CN" sz="1600" dirty="0" smtClean="0"/>
              <a:t>72h</a:t>
            </a:r>
            <a:r>
              <a:rPr lang="zh-CN" altLang="en-US" sz="1600" dirty="0" smtClean="0"/>
              <a:t>，</a:t>
            </a:r>
            <a:r>
              <a:rPr lang="en-US" altLang="zh-CN" sz="1600" dirty="0" smtClean="0"/>
              <a:t>96h</a:t>
            </a:r>
            <a:r>
              <a:rPr lang="zh-CN" altLang="en-US" sz="1600" dirty="0" smtClean="0"/>
              <a:t>，</a:t>
            </a:r>
            <a:r>
              <a:rPr lang="en-US" altLang="zh-CN" sz="1600" dirty="0" smtClean="0"/>
              <a:t>120h</a:t>
            </a:r>
            <a:r>
              <a:rPr lang="zh-CN" altLang="en-US" sz="1600" dirty="0" smtClean="0"/>
              <a:t>，</a:t>
            </a:r>
            <a:r>
              <a:rPr lang="en-US" altLang="zh-CN" sz="1600" dirty="0" smtClean="0"/>
              <a:t>144h</a:t>
            </a:r>
            <a:r>
              <a:rPr lang="zh-CN" altLang="en-US" sz="1600" dirty="0" smtClean="0"/>
              <a:t>，分别与未用</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a:t>
            </a:r>
            <a:r>
              <a:rPr lang="zh-CN" altLang="en-US" sz="1600" dirty="0" smtClean="0"/>
              <a:t>的细胞进行比较</a:t>
            </a:r>
            <a:endParaRPr lang="en-US" altLang="zh-CN" sz="1600" dirty="0" smtClean="0"/>
          </a:p>
          <a:p>
            <a:pPr>
              <a:buFont typeface="Arial" pitchFamily="34" charset="0"/>
              <a:buChar char="•"/>
            </a:pPr>
            <a:r>
              <a:rPr lang="zh-CN" altLang="en-US" sz="1600" dirty="0" smtClean="0"/>
              <a:t>测量参数：老化细胞活力（测定葡萄糖的消耗量）</a:t>
            </a:r>
            <a:endParaRPr lang="zh-CN" altLang="en-US" sz="1600" dirty="0"/>
          </a:p>
        </p:txBody>
      </p:sp>
      <p:sp>
        <p:nvSpPr>
          <p:cNvPr id="4" name="TextBox 3"/>
          <p:cNvSpPr txBox="1"/>
          <p:nvPr/>
        </p:nvSpPr>
        <p:spPr>
          <a:xfrm>
            <a:off x="5286380" y="4071942"/>
            <a:ext cx="3214710" cy="2554545"/>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sz="2000" dirty="0" smtClean="0"/>
              <a:t>结论：</a:t>
            </a:r>
            <a:endParaRPr lang="en-US" altLang="zh-CN" sz="2000" dirty="0" smtClean="0"/>
          </a:p>
          <a:p>
            <a:endParaRPr lang="en-US" altLang="zh-CN" sz="2000" dirty="0" smtClean="0"/>
          </a:p>
          <a:p>
            <a:r>
              <a:rPr lang="en-US" altLang="zh-CN" sz="2000" b="1" dirty="0" err="1" smtClean="0"/>
              <a:t>Glycoin</a:t>
            </a:r>
            <a:r>
              <a:rPr lang="en-US" sz="2000" b="1" baseline="30000" dirty="0" smtClean="0"/>
              <a:t>®</a:t>
            </a:r>
            <a:r>
              <a:rPr lang="en-US" altLang="zh-CN" sz="2000" b="1" dirty="0" smtClean="0"/>
              <a:t> </a:t>
            </a:r>
            <a:r>
              <a:rPr lang="en-US" altLang="zh-CN" sz="2000" b="1" dirty="0" smtClean="0">
                <a:solidFill>
                  <a:srgbClr val="00B050"/>
                </a:solidFill>
              </a:rPr>
              <a:t>Natural </a:t>
            </a:r>
            <a:r>
              <a:rPr lang="zh-CN" altLang="en-US" sz="2000" b="1" dirty="0" smtClean="0"/>
              <a:t>（格莱可因</a:t>
            </a:r>
            <a:r>
              <a:rPr lang="en-US" sz="2000" b="1" baseline="30000" dirty="0" smtClean="0"/>
              <a:t>®</a:t>
            </a:r>
            <a:r>
              <a:rPr lang="zh-CN" altLang="en-US" sz="2000" b="1" dirty="0" smtClean="0">
                <a:solidFill>
                  <a:srgbClr val="00B050"/>
                </a:solidFill>
              </a:rPr>
              <a:t>天然素</a:t>
            </a:r>
            <a:r>
              <a:rPr lang="zh-CN" altLang="en-US" sz="2000" b="1" dirty="0" smtClean="0"/>
              <a:t>）</a:t>
            </a:r>
            <a:r>
              <a:rPr lang="zh-CN" altLang="en-US" sz="2000" dirty="0" smtClean="0"/>
              <a:t>能将老化细胞的细胞活力增加</a:t>
            </a:r>
            <a:r>
              <a:rPr lang="en-US" altLang="zh-CN" sz="2000" dirty="0" smtClean="0"/>
              <a:t>170%</a:t>
            </a:r>
          </a:p>
          <a:p>
            <a:endParaRPr lang="en-US" altLang="zh-CN" sz="2000" dirty="0" smtClean="0"/>
          </a:p>
          <a:p>
            <a:r>
              <a:rPr lang="zh-CN" altLang="en-US" sz="2000" dirty="0" smtClean="0"/>
              <a:t>细胞新陈代谢加快，激活新生</a:t>
            </a:r>
            <a:endParaRPr lang="zh-CN" altLang="en-US" sz="2000" dirty="0"/>
          </a:p>
        </p:txBody>
      </p:sp>
      <p:pic>
        <p:nvPicPr>
          <p:cNvPr id="14338" name="Picture 2"/>
          <p:cNvPicPr>
            <a:picLocks noChangeAspect="1" noChangeArrowheads="1"/>
          </p:cNvPicPr>
          <p:nvPr/>
        </p:nvPicPr>
        <p:blipFill>
          <a:blip r:embed="rId2"/>
          <a:srcRect/>
          <a:stretch>
            <a:fillRect/>
          </a:stretch>
        </p:blipFill>
        <p:spPr bwMode="auto">
          <a:xfrm>
            <a:off x="285720" y="3214686"/>
            <a:ext cx="4786314"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84" y="857232"/>
            <a:ext cx="8229600" cy="1143000"/>
          </a:xfrm>
        </p:spPr>
        <p:txBody>
          <a:bodyPr>
            <a:normAutofit/>
          </a:bodyPr>
          <a:lstStyle/>
          <a:p>
            <a:r>
              <a:rPr lang="zh-CN" altLang="en-US" sz="3200" dirty="0" smtClean="0"/>
              <a:t>增强细胞活力</a:t>
            </a:r>
            <a:r>
              <a:rPr lang="en-US" altLang="zh-CN" sz="3200" dirty="0" smtClean="0"/>
              <a:t>——</a:t>
            </a:r>
            <a:r>
              <a:rPr lang="zh-CN" altLang="en-US" sz="3200" dirty="0" smtClean="0"/>
              <a:t>增加老化细胞的</a:t>
            </a:r>
            <a:r>
              <a:rPr lang="en-US" altLang="zh-CN" sz="3200" dirty="0" smtClean="0"/>
              <a:t>ATP</a:t>
            </a:r>
            <a:endParaRPr lang="zh-CN" altLang="en-US" sz="3200" dirty="0" smtClean="0"/>
          </a:p>
        </p:txBody>
      </p:sp>
      <p:sp>
        <p:nvSpPr>
          <p:cNvPr id="3" name="TextBox 2"/>
          <p:cNvSpPr txBox="1"/>
          <p:nvPr/>
        </p:nvSpPr>
        <p:spPr>
          <a:xfrm>
            <a:off x="598109" y="2143116"/>
            <a:ext cx="4688271" cy="1015663"/>
          </a:xfrm>
          <a:prstGeom prst="rect">
            <a:avLst/>
          </a:prstGeom>
          <a:noFill/>
        </p:spPr>
        <p:txBody>
          <a:bodyPr wrap="none" rtlCol="0">
            <a:spAutoFit/>
          </a:bodyPr>
          <a:lstStyle/>
          <a:p>
            <a:pPr>
              <a:buFont typeface="Arial" pitchFamily="34" charset="0"/>
              <a:buChar char="•"/>
            </a:pPr>
            <a:r>
              <a:rPr lang="en-US" altLang="zh-CN" sz="2000" dirty="0" smtClean="0"/>
              <a:t>ATP</a:t>
            </a:r>
            <a:r>
              <a:rPr lang="zh-CN" altLang="en-US" sz="2000" dirty="0" smtClean="0"/>
              <a:t>（三磷酸腺苷）是细胞的能量之源</a:t>
            </a:r>
            <a:endParaRPr lang="en-US" altLang="zh-CN" sz="2000" dirty="0" smtClean="0"/>
          </a:p>
          <a:p>
            <a:pPr>
              <a:buFont typeface="Arial" pitchFamily="34" charset="0"/>
              <a:buChar char="•"/>
            </a:pPr>
            <a:endParaRPr lang="en-US" altLang="zh-CN" sz="2000" dirty="0" smtClean="0"/>
          </a:p>
          <a:p>
            <a:pPr>
              <a:buFont typeface="Arial" pitchFamily="34" charset="0"/>
              <a:buChar char="•"/>
            </a:pPr>
            <a:r>
              <a:rPr lang="en-US" altLang="zh-CN" sz="2000" dirty="0" smtClean="0"/>
              <a:t>ATP</a:t>
            </a:r>
            <a:r>
              <a:rPr lang="zh-CN" altLang="en-US" sz="2000" dirty="0" smtClean="0"/>
              <a:t>增强            增强细胞活力和再生能力</a:t>
            </a:r>
            <a:endParaRPr lang="zh-CN" altLang="en-US" sz="2000" dirty="0"/>
          </a:p>
        </p:txBody>
      </p:sp>
      <p:cxnSp>
        <p:nvCxnSpPr>
          <p:cNvPr id="5" name="直接箭头连接符 4"/>
          <p:cNvCxnSpPr/>
          <p:nvPr/>
        </p:nvCxnSpPr>
        <p:spPr>
          <a:xfrm>
            <a:off x="1714480" y="292893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29256" y="4364188"/>
            <a:ext cx="3071834" cy="1015663"/>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sz="2000" b="1" dirty="0" err="1" smtClean="0"/>
              <a:t>Glycoin</a:t>
            </a:r>
            <a:r>
              <a:rPr lang="en-US" sz="2000" b="1" baseline="30000" dirty="0" smtClean="0"/>
              <a:t>®</a:t>
            </a:r>
            <a:r>
              <a:rPr lang="en-US" altLang="zh-CN" sz="2000" b="1" dirty="0" smtClean="0"/>
              <a:t> </a:t>
            </a:r>
            <a:r>
              <a:rPr lang="en-US" altLang="zh-CN" sz="2000" b="1" dirty="0" smtClean="0">
                <a:solidFill>
                  <a:srgbClr val="00B050"/>
                </a:solidFill>
              </a:rPr>
              <a:t>Natural </a:t>
            </a:r>
            <a:r>
              <a:rPr lang="zh-CN" altLang="en-US" sz="2000" b="1" dirty="0" smtClean="0"/>
              <a:t>（格莱可因</a:t>
            </a:r>
            <a:r>
              <a:rPr lang="en-US" sz="2000" b="1" baseline="30000" dirty="0" smtClean="0"/>
              <a:t>®</a:t>
            </a:r>
            <a:r>
              <a:rPr lang="zh-CN" altLang="en-US" sz="2000" b="1" dirty="0" smtClean="0">
                <a:solidFill>
                  <a:srgbClr val="00B050"/>
                </a:solidFill>
              </a:rPr>
              <a:t>天然素</a:t>
            </a:r>
            <a:r>
              <a:rPr lang="zh-CN" altLang="en-US" sz="2000" b="1" dirty="0" smtClean="0"/>
              <a:t>）</a:t>
            </a:r>
            <a:r>
              <a:rPr lang="zh-CN" altLang="en-US" sz="2000" dirty="0" smtClean="0"/>
              <a:t>能显著增加细胞中</a:t>
            </a:r>
            <a:r>
              <a:rPr lang="en-US" altLang="zh-CN" sz="2000" dirty="0" smtClean="0"/>
              <a:t>ATP</a:t>
            </a:r>
            <a:r>
              <a:rPr lang="zh-CN" altLang="en-US" sz="2000" dirty="0" smtClean="0"/>
              <a:t>浓度</a:t>
            </a:r>
            <a:endParaRPr lang="zh-CN" altLang="en-US" sz="2000" dirty="0"/>
          </a:p>
        </p:txBody>
      </p:sp>
      <p:pic>
        <p:nvPicPr>
          <p:cNvPr id="13314" name="Picture 2"/>
          <p:cNvPicPr>
            <a:picLocks noChangeAspect="1" noChangeArrowheads="1"/>
          </p:cNvPicPr>
          <p:nvPr/>
        </p:nvPicPr>
        <p:blipFill>
          <a:blip r:embed="rId2"/>
          <a:srcRect/>
          <a:stretch>
            <a:fillRect/>
          </a:stretch>
        </p:blipFill>
        <p:spPr bwMode="auto">
          <a:xfrm>
            <a:off x="214282" y="3608544"/>
            <a:ext cx="5000659" cy="27494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1857364"/>
            <a:ext cx="8001057" cy="2185214"/>
          </a:xfrm>
          <a:prstGeom prst="rect">
            <a:avLst/>
          </a:prstGeom>
          <a:noFill/>
        </p:spPr>
        <p:txBody>
          <a:bodyPr wrap="square" rtlCol="0">
            <a:spAutoFit/>
          </a:bodyPr>
          <a:lstStyle/>
          <a:p>
            <a:r>
              <a:rPr lang="zh-CN" altLang="en-US" sz="2000" dirty="0" smtClean="0"/>
              <a:t>所有</a:t>
            </a:r>
            <a:r>
              <a:rPr lang="en-US" altLang="zh-CN" sz="2000" dirty="0" err="1" smtClean="0"/>
              <a:t>Extremoltyes</a:t>
            </a:r>
            <a:r>
              <a:rPr lang="zh-CN" altLang="en-US" sz="2000" dirty="0" smtClean="0"/>
              <a:t>都是天然的强效压力防护物质。正是它们使植物和微生物存活于恶劣环境中（干旱、极端温度、高盐度）。</a:t>
            </a:r>
            <a:endParaRPr lang="en-US" altLang="zh-CN" sz="2000" dirty="0" smtClean="0"/>
          </a:p>
          <a:p>
            <a:r>
              <a:rPr lang="en-US" altLang="zh-CN" sz="2000" dirty="0" err="1" smtClean="0"/>
              <a:t>Extremoltyes</a:t>
            </a:r>
            <a:r>
              <a:rPr lang="zh-CN" altLang="en-US" sz="2000" dirty="0" smtClean="0"/>
              <a:t>是异源物质的总称。</a:t>
            </a:r>
            <a:endParaRPr lang="en-US" altLang="zh-CN" sz="2000" dirty="0" smtClean="0"/>
          </a:p>
          <a:p>
            <a:endParaRPr lang="en-US" altLang="zh-CN" sz="2000" dirty="0" smtClean="0"/>
          </a:p>
          <a:p>
            <a:r>
              <a:rPr lang="zh-CN" altLang="en-US" sz="2000" dirty="0" smtClean="0"/>
              <a:t>根据来源不同，有一些特殊功效。</a:t>
            </a:r>
            <a:endParaRPr lang="en-US" altLang="zh-CN" sz="2000" dirty="0" smtClean="0"/>
          </a:p>
          <a:p>
            <a:endParaRPr lang="en-US" altLang="zh-CN" dirty="0" smtClean="0"/>
          </a:p>
          <a:p>
            <a:endParaRPr lang="zh-CN" altLang="en-US" dirty="0"/>
          </a:p>
        </p:txBody>
      </p:sp>
      <p:graphicFrame>
        <p:nvGraphicFramePr>
          <p:cNvPr id="4" name="表格 3"/>
          <p:cNvGraphicFramePr>
            <a:graphicFrameLocks noGrp="1"/>
          </p:cNvGraphicFramePr>
          <p:nvPr/>
        </p:nvGraphicFramePr>
        <p:xfrm>
          <a:off x="285720" y="3714752"/>
          <a:ext cx="8001056" cy="2928958"/>
        </p:xfrm>
        <a:graphic>
          <a:graphicData uri="http://schemas.openxmlformats.org/drawingml/2006/table">
            <a:tbl>
              <a:tblPr firstRow="1" bandRow="1">
                <a:tableStyleId>{8799B23B-EC83-4686-B30A-512413B5E67A}</a:tableStyleId>
              </a:tblPr>
              <a:tblGrid>
                <a:gridCol w="2000264"/>
                <a:gridCol w="2000264"/>
                <a:gridCol w="2000264"/>
                <a:gridCol w="2000264"/>
              </a:tblGrid>
              <a:tr h="493796">
                <a:tc>
                  <a:txBody>
                    <a:bodyPr/>
                    <a:lstStyle/>
                    <a:p>
                      <a:pPr algn="ctr"/>
                      <a:r>
                        <a:rPr lang="zh-CN" altLang="en-US" dirty="0" smtClean="0"/>
                        <a:t>名称</a:t>
                      </a:r>
                      <a:endParaRPr lang="zh-CN" altLang="en-US" dirty="0"/>
                    </a:p>
                  </a:txBody>
                  <a:tcPr anchor="ctr" anchorCtr="1"/>
                </a:tc>
                <a:tc>
                  <a:txBody>
                    <a:bodyPr/>
                    <a:lstStyle/>
                    <a:p>
                      <a:pPr algn="ctr"/>
                      <a:r>
                        <a:rPr lang="zh-CN" altLang="en-US" dirty="0" smtClean="0"/>
                        <a:t>特殊功效</a:t>
                      </a:r>
                      <a:endParaRPr lang="zh-CN" altLang="en-US" dirty="0"/>
                    </a:p>
                  </a:txBody>
                  <a:tcPr anchor="ctr" anchorCtr="1"/>
                </a:tc>
                <a:tc>
                  <a:txBody>
                    <a:bodyPr/>
                    <a:lstStyle/>
                    <a:p>
                      <a:pPr algn="ctr"/>
                      <a:r>
                        <a:rPr lang="zh-CN" altLang="en-US" dirty="0" smtClean="0"/>
                        <a:t>类型</a:t>
                      </a:r>
                      <a:endParaRPr lang="zh-CN" altLang="en-US" dirty="0"/>
                    </a:p>
                  </a:txBody>
                  <a:tcPr anchor="ctr" anchorCtr="1"/>
                </a:tc>
                <a:tc>
                  <a:txBody>
                    <a:bodyPr/>
                    <a:lstStyle/>
                    <a:p>
                      <a:pPr algn="ctr"/>
                      <a:r>
                        <a:rPr lang="zh-CN" altLang="en-US" dirty="0" smtClean="0"/>
                        <a:t>来源</a:t>
                      </a:r>
                      <a:endParaRPr lang="zh-CN" altLang="en-US" dirty="0"/>
                    </a:p>
                  </a:txBody>
                  <a:tcPr anchor="ctr" anchorCtr="1"/>
                </a:tc>
              </a:tr>
              <a:tr h="1582855">
                <a:tc>
                  <a:txBody>
                    <a:bodyPr/>
                    <a:lstStyle/>
                    <a:p>
                      <a:pPr algn="ctr"/>
                      <a:r>
                        <a:rPr lang="en-US" altLang="zh-CN" dirty="0" err="1" smtClean="0"/>
                        <a:t>Glycoin</a:t>
                      </a:r>
                      <a:r>
                        <a:rPr lang="en-US" sz="2800" b="1" kern="1200" baseline="30000" dirty="0" smtClean="0">
                          <a:solidFill>
                            <a:schemeClr val="tx1"/>
                          </a:solidFill>
                          <a:latin typeface="+mn-lt"/>
                          <a:ea typeface="+mn-ea"/>
                          <a:cs typeface="+mn-cs"/>
                        </a:rPr>
                        <a:t>®</a:t>
                      </a:r>
                      <a:r>
                        <a:rPr lang="en-US" altLang="zh-CN" dirty="0" smtClean="0"/>
                        <a:t> </a:t>
                      </a:r>
                      <a:r>
                        <a:rPr lang="en-US" altLang="zh-CN" dirty="0" smtClean="0">
                          <a:solidFill>
                            <a:srgbClr val="00B050"/>
                          </a:solidFill>
                        </a:rPr>
                        <a:t>Natural</a:t>
                      </a:r>
                    </a:p>
                    <a:p>
                      <a:pPr algn="ctr"/>
                      <a:r>
                        <a:rPr lang="zh-CN" altLang="en-US" dirty="0" smtClean="0"/>
                        <a:t>格莱可因</a:t>
                      </a:r>
                      <a:r>
                        <a:rPr lang="en-US" sz="2800" b="1" kern="1200" baseline="30000" dirty="0" smtClean="0">
                          <a:solidFill>
                            <a:schemeClr val="tx1"/>
                          </a:solidFill>
                          <a:latin typeface="+mn-lt"/>
                          <a:ea typeface="+mn-ea"/>
                          <a:cs typeface="+mn-cs"/>
                        </a:rPr>
                        <a:t>®</a:t>
                      </a:r>
                      <a:r>
                        <a:rPr lang="zh-CN" altLang="en-US" sz="1800" b="1" dirty="0" smtClean="0">
                          <a:solidFill>
                            <a:srgbClr val="00B050"/>
                          </a:solidFill>
                        </a:rPr>
                        <a:t>天然素</a:t>
                      </a:r>
                      <a:endParaRPr lang="zh-CN" altLang="en-US" sz="1800" b="1" dirty="0">
                        <a:solidFill>
                          <a:srgbClr val="00B050"/>
                        </a:solidFill>
                      </a:endParaRPr>
                    </a:p>
                  </a:txBody>
                  <a:tcPr anchor="ctr" anchorCtr="1"/>
                </a:tc>
                <a:tc>
                  <a:txBody>
                    <a:bodyPr/>
                    <a:lstStyle/>
                    <a:p>
                      <a:pPr algn="ctr"/>
                      <a:r>
                        <a:rPr lang="zh-CN" altLang="en-US" dirty="0" smtClean="0"/>
                        <a:t>激活细胞再生（如 生成</a:t>
                      </a:r>
                      <a:r>
                        <a:rPr lang="en-US" altLang="zh-CN" dirty="0" smtClean="0"/>
                        <a:t>I</a:t>
                      </a:r>
                      <a:r>
                        <a:rPr lang="zh-CN" altLang="en-US" dirty="0" smtClean="0"/>
                        <a:t>型胶原蛋白前体）</a:t>
                      </a:r>
                      <a:endParaRPr lang="zh-CN" altLang="en-US" dirty="0"/>
                    </a:p>
                  </a:txBody>
                  <a:tcPr anchor="ctr" anchorCtr="1"/>
                </a:tc>
                <a:tc>
                  <a:txBody>
                    <a:bodyPr/>
                    <a:lstStyle/>
                    <a:p>
                      <a:pPr algn="ctr"/>
                      <a:r>
                        <a:rPr lang="zh-CN" altLang="en-US" dirty="0" smtClean="0"/>
                        <a:t>多糖</a:t>
                      </a:r>
                      <a:endParaRPr lang="zh-CN" altLang="en-US" dirty="0"/>
                    </a:p>
                  </a:txBody>
                  <a:tcPr anchor="ctr" anchorCtr="1"/>
                </a:tc>
                <a:tc>
                  <a:txBody>
                    <a:bodyPr/>
                    <a:lstStyle/>
                    <a:p>
                      <a:pPr algn="ctr"/>
                      <a:r>
                        <a:rPr lang="zh-CN" altLang="en-US" dirty="0" smtClean="0"/>
                        <a:t>密罗木、不死草及不死藻</a:t>
                      </a:r>
                      <a:endParaRPr lang="zh-CN" altLang="en-US" dirty="0"/>
                    </a:p>
                  </a:txBody>
                  <a:tcPr anchor="ctr" anchorCtr="1"/>
                </a:tc>
              </a:tr>
              <a:tr h="852307">
                <a:tc>
                  <a:txBody>
                    <a:bodyPr/>
                    <a:lstStyle/>
                    <a:p>
                      <a:pPr algn="ctr"/>
                      <a:r>
                        <a:rPr lang="en-US" altLang="zh-CN" dirty="0" err="1" smtClean="0"/>
                        <a:t>Ectoin</a:t>
                      </a:r>
                      <a:r>
                        <a:rPr lang="en-US" sz="2400" b="1" kern="1200" baseline="30000" dirty="0" smtClean="0">
                          <a:solidFill>
                            <a:schemeClr val="tx1"/>
                          </a:solidFill>
                          <a:latin typeface="+mn-lt"/>
                          <a:ea typeface="+mn-ea"/>
                          <a:cs typeface="+mn-cs"/>
                        </a:rPr>
                        <a:t>®</a:t>
                      </a:r>
                      <a:endParaRPr lang="en-US" altLang="zh-CN" sz="2400" dirty="0" smtClean="0"/>
                    </a:p>
                    <a:p>
                      <a:pPr algn="ctr"/>
                      <a:r>
                        <a:rPr lang="zh-CN" altLang="en-US" dirty="0" smtClean="0"/>
                        <a:t>依克多因</a:t>
                      </a:r>
                      <a:r>
                        <a:rPr lang="en-US" sz="2400" b="1" kern="1200" baseline="30000" dirty="0" smtClean="0">
                          <a:solidFill>
                            <a:schemeClr val="tx1"/>
                          </a:solidFill>
                          <a:latin typeface="+mn-lt"/>
                          <a:ea typeface="+mn-ea"/>
                          <a:cs typeface="+mn-cs"/>
                        </a:rPr>
                        <a:t>®</a:t>
                      </a:r>
                      <a:endParaRPr lang="zh-CN" altLang="en-US" sz="2400" dirty="0"/>
                    </a:p>
                  </a:txBody>
                  <a:tcPr anchor="ctr" anchorCtr="1"/>
                </a:tc>
                <a:tc>
                  <a:txBody>
                    <a:bodyPr/>
                    <a:lstStyle/>
                    <a:p>
                      <a:pPr algn="ctr"/>
                      <a:r>
                        <a:rPr lang="zh-CN" altLang="en-US" dirty="0" smtClean="0"/>
                        <a:t>超强防护能力</a:t>
                      </a:r>
                      <a:endParaRPr lang="zh-CN" altLang="en-US" dirty="0"/>
                    </a:p>
                  </a:txBody>
                  <a:tcPr anchor="ctr" anchorCtr="1"/>
                </a:tc>
                <a:tc>
                  <a:txBody>
                    <a:bodyPr/>
                    <a:lstStyle/>
                    <a:p>
                      <a:pPr algn="ctr"/>
                      <a:r>
                        <a:rPr lang="zh-CN" altLang="en-US" dirty="0" smtClean="0"/>
                        <a:t>氨基酸衍生物</a:t>
                      </a:r>
                      <a:endParaRPr lang="zh-CN" altLang="en-US" dirty="0"/>
                    </a:p>
                  </a:txBody>
                  <a:tcPr anchor="ctr" anchorCtr="1"/>
                </a:tc>
                <a:tc>
                  <a:txBody>
                    <a:bodyPr/>
                    <a:lstStyle/>
                    <a:p>
                      <a:pPr algn="ctr"/>
                      <a:r>
                        <a:rPr lang="zh-CN" altLang="en-US" dirty="0" smtClean="0"/>
                        <a:t>微生物</a:t>
                      </a:r>
                      <a:endParaRPr lang="zh-CN" altLang="en-US" dirty="0"/>
                    </a:p>
                  </a:txBody>
                  <a:tcPr anchor="ctr" anchorCtr="1"/>
                </a:tc>
              </a:tr>
            </a:tbl>
          </a:graphicData>
        </a:graphic>
      </p:graphicFrame>
      <p:pic>
        <p:nvPicPr>
          <p:cNvPr id="5" name="Picture 2"/>
          <p:cNvPicPr>
            <a:picLocks noChangeAspect="1" noChangeArrowheads="1"/>
          </p:cNvPicPr>
          <p:nvPr/>
        </p:nvPicPr>
        <p:blipFill>
          <a:blip r:embed="rId2"/>
          <a:srcRect/>
          <a:stretch>
            <a:fillRect/>
          </a:stretch>
        </p:blipFill>
        <p:spPr bwMode="auto">
          <a:xfrm>
            <a:off x="214282" y="0"/>
            <a:ext cx="1771650" cy="962025"/>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5248275" y="0"/>
            <a:ext cx="3895725" cy="1866900"/>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bwMode="auto">
          <a:xfrm>
            <a:off x="8515350" y="1914525"/>
            <a:ext cx="628650" cy="4943475"/>
          </a:xfrm>
          <a:prstGeom prst="rect">
            <a:avLst/>
          </a:prstGeom>
          <a:noFill/>
          <a:ln w="9525">
            <a:noFill/>
            <a:miter lim="800000"/>
            <a:headEnd/>
            <a:tailEnd/>
          </a:ln>
          <a:effectLst/>
        </p:spPr>
      </p:pic>
      <p:sp>
        <p:nvSpPr>
          <p:cNvPr id="2" name="标题 1"/>
          <p:cNvSpPr>
            <a:spLocks noGrp="1"/>
          </p:cNvSpPr>
          <p:nvPr>
            <p:ph type="title"/>
          </p:nvPr>
        </p:nvSpPr>
        <p:spPr>
          <a:xfrm>
            <a:off x="357158" y="857232"/>
            <a:ext cx="7429552" cy="1000132"/>
          </a:xfrm>
        </p:spPr>
        <p:txBody>
          <a:bodyPr>
            <a:normAutofit/>
          </a:bodyPr>
          <a:lstStyle/>
          <a:p>
            <a:pPr algn="l"/>
            <a:r>
              <a:rPr lang="en-US" altLang="zh-CN" sz="2800" dirty="0" err="1" smtClean="0"/>
              <a:t>Extremoltyes</a:t>
            </a:r>
            <a:r>
              <a:rPr lang="en-US" altLang="zh-CN" sz="2800" dirty="0" smtClean="0"/>
              <a:t>——</a:t>
            </a:r>
            <a:r>
              <a:rPr lang="zh-CN" altLang="en-US" sz="2800" dirty="0" smtClean="0"/>
              <a:t>同一家族，不同功效</a:t>
            </a:r>
            <a:endParaRPr lang="zh-CN" alt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85802"/>
            <a:ext cx="8229600" cy="1143000"/>
          </a:xfrm>
        </p:spPr>
        <p:txBody>
          <a:bodyPr>
            <a:normAutofit/>
          </a:bodyPr>
          <a:lstStyle/>
          <a:p>
            <a:pPr algn="l"/>
            <a:r>
              <a:rPr lang="zh-CN" altLang="en-US" sz="3200" dirty="0" smtClean="0"/>
              <a:t>不同浓度对细胞活力增加的影响</a:t>
            </a:r>
            <a:endParaRPr lang="zh-CN" altLang="en-US" sz="3200" dirty="0"/>
          </a:p>
        </p:txBody>
      </p:sp>
      <p:sp>
        <p:nvSpPr>
          <p:cNvPr id="3" name="TextBox 2"/>
          <p:cNvSpPr txBox="1"/>
          <p:nvPr/>
        </p:nvSpPr>
        <p:spPr>
          <a:xfrm>
            <a:off x="571472" y="1871481"/>
            <a:ext cx="6500858" cy="1077218"/>
          </a:xfrm>
          <a:prstGeom prst="rect">
            <a:avLst/>
          </a:prstGeom>
          <a:noFill/>
        </p:spPr>
        <p:txBody>
          <a:bodyPr wrap="square" rtlCol="0">
            <a:spAutoFit/>
          </a:bodyPr>
          <a:lstStyle/>
          <a:p>
            <a:pPr>
              <a:buFont typeface="Arial" pitchFamily="34" charset="0"/>
              <a:buChar char="•"/>
            </a:pPr>
            <a:r>
              <a:rPr lang="zh-CN" altLang="en-US" sz="1600" dirty="0" smtClean="0"/>
              <a:t>体外实验，</a:t>
            </a:r>
            <a:r>
              <a:rPr lang="en-US" altLang="zh-CN" sz="1600" dirty="0" smtClean="0"/>
              <a:t>Skin Ethic 3D</a:t>
            </a:r>
            <a:r>
              <a:rPr lang="zh-CN" altLang="en-US" sz="1600" dirty="0" smtClean="0"/>
              <a:t>表皮模型（再造人表皮）</a:t>
            </a:r>
            <a:endParaRPr lang="en-US" altLang="zh-CN" sz="1600" dirty="0" smtClean="0"/>
          </a:p>
          <a:p>
            <a:pPr>
              <a:buFont typeface="Arial" pitchFamily="34" charset="0"/>
              <a:buChar char="•"/>
            </a:pPr>
            <a:r>
              <a:rPr lang="en-US" altLang="zh-CN" sz="1600" dirty="0" smtClean="0"/>
              <a:t> </a:t>
            </a:r>
            <a:r>
              <a:rPr lang="zh-CN" altLang="en-US" sz="1600" dirty="0" smtClean="0"/>
              <a:t>分别用</a:t>
            </a:r>
            <a:r>
              <a:rPr lang="en-US" altLang="zh-CN" sz="1600" dirty="0" smtClean="0"/>
              <a:t>3</a:t>
            </a:r>
            <a:r>
              <a:rPr lang="zh-CN" altLang="en-US" sz="1600" dirty="0" smtClean="0"/>
              <a:t>中不同浓度的</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a:t>
            </a:r>
            <a:r>
              <a:rPr lang="zh-CN" altLang="en-US" sz="1600" dirty="0" smtClean="0"/>
              <a:t>处理：</a:t>
            </a:r>
            <a:r>
              <a:rPr lang="en-US" altLang="zh-CN" sz="1600" dirty="0" smtClean="0"/>
              <a:t>0.5%</a:t>
            </a:r>
            <a:r>
              <a:rPr lang="zh-CN" altLang="en-US" sz="1600" dirty="0" smtClean="0"/>
              <a:t>，</a:t>
            </a:r>
            <a:r>
              <a:rPr lang="en-US" altLang="zh-CN" sz="1600" dirty="0" smtClean="0"/>
              <a:t>1%</a:t>
            </a:r>
            <a:r>
              <a:rPr lang="zh-CN" altLang="en-US" sz="1600" dirty="0" smtClean="0"/>
              <a:t>，</a:t>
            </a:r>
            <a:r>
              <a:rPr lang="en-US" altLang="zh-CN" sz="1600" dirty="0" smtClean="0"/>
              <a:t>3%</a:t>
            </a:r>
          </a:p>
          <a:p>
            <a:pPr>
              <a:buFont typeface="Arial" pitchFamily="34" charset="0"/>
              <a:buChar char="•"/>
            </a:pPr>
            <a:r>
              <a:rPr lang="zh-CN" altLang="en-US" sz="1600" dirty="0" smtClean="0"/>
              <a:t>测量参数：</a:t>
            </a:r>
            <a:r>
              <a:rPr lang="en-US" altLang="zh-CN" sz="1600" dirty="0" smtClean="0"/>
              <a:t>24h</a:t>
            </a:r>
            <a:r>
              <a:rPr lang="zh-CN" altLang="en-US" sz="1600" dirty="0" smtClean="0"/>
              <a:t>后细胞活力</a:t>
            </a:r>
            <a:endParaRPr lang="zh-CN" altLang="en-US" sz="1600" dirty="0"/>
          </a:p>
        </p:txBody>
      </p:sp>
      <p:sp>
        <p:nvSpPr>
          <p:cNvPr id="4" name="TextBox 3"/>
          <p:cNvSpPr txBox="1"/>
          <p:nvPr/>
        </p:nvSpPr>
        <p:spPr>
          <a:xfrm>
            <a:off x="5572132" y="3857628"/>
            <a:ext cx="2928958" cy="2308324"/>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sz="2400" dirty="0" smtClean="0"/>
              <a:t>结论：</a:t>
            </a:r>
            <a:endParaRPr lang="en-US" altLang="zh-CN" sz="2400" dirty="0" smtClean="0"/>
          </a:p>
          <a:p>
            <a:endParaRPr lang="en-US" altLang="zh-CN" sz="2400" dirty="0" smtClean="0"/>
          </a:p>
          <a:p>
            <a:r>
              <a:rPr lang="en-US" altLang="zh-CN" sz="2400" dirty="0" smtClean="0"/>
              <a:t>1% </a:t>
            </a:r>
            <a:r>
              <a:rPr lang="en-US" altLang="zh-CN" sz="2400" b="1" dirty="0" err="1" smtClean="0"/>
              <a:t>Glycoin</a:t>
            </a:r>
            <a:r>
              <a:rPr lang="en-US" sz="2400" b="1" baseline="30000" dirty="0" smtClean="0"/>
              <a:t>®</a:t>
            </a:r>
            <a:r>
              <a:rPr lang="en-US" altLang="zh-CN" sz="2400" b="1" dirty="0" smtClean="0"/>
              <a:t> </a:t>
            </a:r>
            <a:r>
              <a:rPr lang="en-US" altLang="zh-CN" sz="2400" b="1" dirty="0" smtClean="0">
                <a:solidFill>
                  <a:srgbClr val="00B050"/>
                </a:solidFill>
              </a:rPr>
              <a:t>Natural </a:t>
            </a:r>
            <a:r>
              <a:rPr lang="zh-CN" altLang="en-US" sz="2400" b="1" dirty="0" smtClean="0"/>
              <a:t>（格莱可因</a:t>
            </a:r>
            <a:r>
              <a:rPr lang="en-US" sz="2400" b="1" baseline="30000" dirty="0" smtClean="0"/>
              <a:t>®</a:t>
            </a:r>
            <a:r>
              <a:rPr lang="zh-CN" altLang="en-US" sz="2400" b="1" dirty="0" smtClean="0">
                <a:solidFill>
                  <a:srgbClr val="00B050"/>
                </a:solidFill>
              </a:rPr>
              <a:t>天然素</a:t>
            </a:r>
            <a:r>
              <a:rPr lang="zh-CN" altLang="en-US" sz="2400" b="1" dirty="0" smtClean="0"/>
              <a:t>）</a:t>
            </a:r>
            <a:r>
              <a:rPr lang="zh-CN" altLang="en-US" sz="2400" dirty="0" smtClean="0"/>
              <a:t>对增加细胞活力的效果最好</a:t>
            </a:r>
            <a:endParaRPr lang="zh-CN" altLang="en-US" sz="2400" dirty="0"/>
          </a:p>
        </p:txBody>
      </p:sp>
      <p:pic>
        <p:nvPicPr>
          <p:cNvPr id="15362" name="Picture 2"/>
          <p:cNvPicPr>
            <a:picLocks noChangeAspect="1" noChangeArrowheads="1"/>
          </p:cNvPicPr>
          <p:nvPr/>
        </p:nvPicPr>
        <p:blipFill>
          <a:blip r:embed="rId2"/>
          <a:srcRect/>
          <a:stretch>
            <a:fillRect/>
          </a:stretch>
        </p:blipFill>
        <p:spPr bwMode="auto">
          <a:xfrm>
            <a:off x="285720" y="3292399"/>
            <a:ext cx="5214974" cy="30655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1486619"/>
            <a:ext cx="7358114" cy="2954655"/>
          </a:xfrm>
          <a:prstGeom prst="rect">
            <a:avLst/>
          </a:prstGeom>
          <a:noFill/>
        </p:spPr>
        <p:txBody>
          <a:bodyPr wrap="square" rtlCol="0">
            <a:spAutoFit/>
          </a:bodyPr>
          <a:lstStyle/>
          <a:p>
            <a:r>
              <a:rPr lang="zh-CN" altLang="en-US" sz="2400" dirty="0" smtClean="0"/>
              <a:t>以下</a:t>
            </a:r>
            <a:r>
              <a:rPr lang="en-US" altLang="zh-CN" sz="2400" dirty="0" smtClean="0"/>
              <a:t>2</a:t>
            </a:r>
            <a:r>
              <a:rPr lang="zh-CN" altLang="en-US" sz="2400" dirty="0" smtClean="0"/>
              <a:t>个实验证明</a:t>
            </a:r>
            <a:r>
              <a:rPr lang="en-US" altLang="zh-CN" sz="2400" b="1" dirty="0" err="1" smtClean="0"/>
              <a:t>Glycoin</a:t>
            </a:r>
            <a:r>
              <a:rPr lang="en-US" sz="2400" b="1" baseline="30000" dirty="0" smtClean="0"/>
              <a:t>®</a:t>
            </a:r>
            <a:r>
              <a:rPr lang="en-US" altLang="zh-CN" sz="2400" b="1" dirty="0" smtClean="0"/>
              <a:t> </a:t>
            </a:r>
            <a:r>
              <a:rPr lang="en-US" altLang="zh-CN" sz="2400" b="1" dirty="0" smtClean="0">
                <a:solidFill>
                  <a:srgbClr val="00B050"/>
                </a:solidFill>
              </a:rPr>
              <a:t>Natural </a:t>
            </a:r>
            <a:r>
              <a:rPr lang="zh-CN" altLang="en-US" sz="2400" b="1" dirty="0" smtClean="0"/>
              <a:t>（格莱可因</a:t>
            </a:r>
            <a:r>
              <a:rPr lang="en-US" sz="2400" b="1" baseline="30000" dirty="0" smtClean="0"/>
              <a:t>®</a:t>
            </a:r>
            <a:r>
              <a:rPr lang="zh-CN" altLang="en-US" sz="2400" b="1" dirty="0" smtClean="0">
                <a:solidFill>
                  <a:srgbClr val="00B050"/>
                </a:solidFill>
              </a:rPr>
              <a:t>天然素</a:t>
            </a:r>
            <a:r>
              <a:rPr lang="zh-CN" altLang="en-US" sz="2400" b="1" dirty="0" smtClean="0"/>
              <a:t>）</a:t>
            </a:r>
            <a:r>
              <a:rPr lang="zh-CN" altLang="en-US" sz="2400" dirty="0" smtClean="0"/>
              <a:t>具有修复伤口的功效</a:t>
            </a:r>
            <a:endParaRPr lang="en-US" altLang="zh-CN" sz="2400" dirty="0" smtClean="0"/>
          </a:p>
          <a:p>
            <a:endParaRPr lang="en-US" altLang="zh-CN" sz="2400" dirty="0" smtClean="0"/>
          </a:p>
          <a:p>
            <a:r>
              <a:rPr lang="en-US" altLang="zh-CN" sz="2400" dirty="0" smtClean="0"/>
              <a:t>1</a:t>
            </a:r>
            <a:r>
              <a:rPr lang="zh-CN" altLang="en-US" sz="2400" dirty="0" smtClean="0"/>
              <a:t>、离体伤口愈合实验</a:t>
            </a:r>
            <a:endParaRPr lang="en-US" altLang="zh-CN" sz="2400" dirty="0" smtClean="0"/>
          </a:p>
          <a:p>
            <a:endParaRPr lang="en-US" altLang="zh-CN" sz="2400" dirty="0" smtClean="0"/>
          </a:p>
          <a:p>
            <a:r>
              <a:rPr lang="en-US" altLang="zh-CN" sz="2400" dirty="0" smtClean="0"/>
              <a:t>2</a:t>
            </a:r>
            <a:r>
              <a:rPr lang="zh-CN" altLang="en-US" sz="2400" dirty="0" smtClean="0"/>
              <a:t>、伤口愈合与基因</a:t>
            </a:r>
            <a:r>
              <a:rPr lang="en-US" altLang="zh-CN" sz="2400" dirty="0" err="1" smtClean="0"/>
              <a:t>cDNA</a:t>
            </a:r>
            <a:r>
              <a:rPr lang="zh-CN" altLang="en-US" sz="2400" dirty="0" smtClean="0"/>
              <a:t>序列有关</a:t>
            </a:r>
            <a:r>
              <a:rPr lang="zh-CN" altLang="en-US" sz="2400" dirty="0" smtClean="0"/>
              <a:t>，体外实验显示</a:t>
            </a:r>
            <a:r>
              <a:rPr lang="zh-CN" altLang="en-US" sz="2400" dirty="0" smtClean="0"/>
              <a:t>对生长因子的影响</a:t>
            </a:r>
            <a:endParaRPr lang="en-US" altLang="zh-CN" sz="2400" dirty="0" smtClean="0"/>
          </a:p>
          <a:p>
            <a:endParaRPr lang="zh-CN" altLang="en-US" dirty="0"/>
          </a:p>
        </p:txBody>
      </p:sp>
      <p:sp>
        <p:nvSpPr>
          <p:cNvPr id="4" name="TextBox 3"/>
          <p:cNvSpPr txBox="1"/>
          <p:nvPr/>
        </p:nvSpPr>
        <p:spPr>
          <a:xfrm>
            <a:off x="369862" y="4714884"/>
            <a:ext cx="3416320" cy="523220"/>
          </a:xfrm>
          <a:prstGeom prst="rect">
            <a:avLst/>
          </a:prstGeom>
          <a:noFill/>
        </p:spPr>
        <p:txBody>
          <a:bodyPr wrap="none" rtlCol="0">
            <a:spAutoFit/>
          </a:bodyPr>
          <a:lstStyle/>
          <a:p>
            <a:r>
              <a:rPr lang="zh-CN" altLang="en-US" sz="2800" b="1" dirty="0" smtClean="0"/>
              <a:t>伤口愈合及组织修复</a:t>
            </a:r>
            <a:endParaRPr lang="zh-CN" altLang="en-US" sz="2800" b="1" dirty="0"/>
          </a:p>
        </p:txBody>
      </p:sp>
      <p:pic>
        <p:nvPicPr>
          <p:cNvPr id="16386" name="Picture 2"/>
          <p:cNvPicPr>
            <a:picLocks noChangeAspect="1" noChangeArrowheads="1"/>
          </p:cNvPicPr>
          <p:nvPr/>
        </p:nvPicPr>
        <p:blipFill>
          <a:blip r:embed="rId2"/>
          <a:srcRect/>
          <a:stretch>
            <a:fillRect/>
          </a:stretch>
        </p:blipFill>
        <p:spPr bwMode="auto">
          <a:xfrm>
            <a:off x="4213472" y="4071942"/>
            <a:ext cx="4144741"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714364"/>
            <a:ext cx="8229600" cy="1143000"/>
          </a:xfrm>
        </p:spPr>
        <p:txBody>
          <a:bodyPr>
            <a:normAutofit/>
          </a:bodyPr>
          <a:lstStyle/>
          <a:p>
            <a:pPr algn="l"/>
            <a:r>
              <a:rPr lang="zh-CN" altLang="en-US" sz="3200" dirty="0" smtClean="0"/>
              <a:t>伤口愈合</a:t>
            </a:r>
            <a:r>
              <a:rPr lang="en-US" altLang="zh-CN" sz="3200" dirty="0" smtClean="0"/>
              <a:t>/</a:t>
            </a:r>
            <a:r>
              <a:rPr lang="zh-CN" altLang="en-US" sz="3200" dirty="0" smtClean="0"/>
              <a:t>组织修复</a:t>
            </a:r>
            <a:r>
              <a:rPr lang="en-US" altLang="zh-CN" sz="3200" dirty="0" smtClean="0"/>
              <a:t>——</a:t>
            </a:r>
            <a:r>
              <a:rPr lang="zh-CN" altLang="en-US" sz="3200" dirty="0" smtClean="0"/>
              <a:t>离体实验</a:t>
            </a:r>
            <a:endParaRPr lang="zh-CN" altLang="en-US" sz="3200" dirty="0"/>
          </a:p>
        </p:txBody>
      </p:sp>
      <p:sp>
        <p:nvSpPr>
          <p:cNvPr id="3" name="TextBox 2"/>
          <p:cNvSpPr txBox="1"/>
          <p:nvPr/>
        </p:nvSpPr>
        <p:spPr>
          <a:xfrm>
            <a:off x="571472" y="1643050"/>
            <a:ext cx="7429552" cy="1569660"/>
          </a:xfrm>
          <a:prstGeom prst="rect">
            <a:avLst/>
          </a:prstGeom>
          <a:noFill/>
        </p:spPr>
        <p:txBody>
          <a:bodyPr wrap="square" rtlCol="0">
            <a:spAutoFit/>
          </a:bodyPr>
          <a:lstStyle/>
          <a:p>
            <a:r>
              <a:rPr lang="zh-CN" altLang="en-US" sz="1600" dirty="0" smtClean="0"/>
              <a:t>测试方法：</a:t>
            </a:r>
            <a:endParaRPr lang="en-US" altLang="zh-CN" sz="1600" dirty="0" smtClean="0"/>
          </a:p>
          <a:p>
            <a:pPr>
              <a:buFont typeface="Arial" pitchFamily="34" charset="0"/>
              <a:buChar char="•"/>
            </a:pPr>
            <a:r>
              <a:rPr lang="zh-CN" altLang="en-US" sz="1600" dirty="0" smtClean="0"/>
              <a:t>离体实验：人皮肤组织表面切</a:t>
            </a:r>
            <a:r>
              <a:rPr lang="en-US" altLang="zh-CN" sz="1600" dirty="0" smtClean="0"/>
              <a:t>3mm</a:t>
            </a:r>
            <a:r>
              <a:rPr lang="zh-CN" altLang="en-US" sz="1600" dirty="0" smtClean="0"/>
              <a:t>伤口（伤至表皮和真皮以下）</a:t>
            </a:r>
            <a:endParaRPr lang="en-US" altLang="zh-CN" sz="1600" dirty="0" smtClean="0"/>
          </a:p>
          <a:p>
            <a:pPr>
              <a:buFont typeface="Arial" pitchFamily="34" charset="0"/>
              <a:buChar char="•"/>
            </a:pPr>
            <a:r>
              <a:rPr lang="zh-CN" altLang="en-US" sz="1600" dirty="0" smtClean="0"/>
              <a:t>伤口切开后，立即用含</a:t>
            </a:r>
            <a:r>
              <a:rPr lang="en-US" altLang="zh-CN" sz="1600" dirty="0" smtClean="0"/>
              <a:t>2.4%</a:t>
            </a:r>
            <a:r>
              <a:rPr lang="zh-CN" altLang="en-US" sz="1600" dirty="0" smtClean="0"/>
              <a:t> </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a:t>
            </a:r>
            <a:r>
              <a:rPr lang="zh-CN" altLang="en-US" sz="1600" dirty="0" smtClean="0"/>
              <a:t>的磷酸盐缓冲液（</a:t>
            </a:r>
            <a:r>
              <a:rPr lang="en-US" altLang="zh-CN" sz="1600" dirty="0" smtClean="0"/>
              <a:t>PBS</a:t>
            </a:r>
            <a:r>
              <a:rPr lang="zh-CN" altLang="en-US" sz="1600" dirty="0" smtClean="0"/>
              <a:t>）覆盖住伤口，与不含</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a:t>
            </a:r>
            <a:r>
              <a:rPr lang="zh-CN" altLang="en-US" sz="1600" dirty="0" smtClean="0"/>
              <a:t>的</a:t>
            </a:r>
            <a:r>
              <a:rPr lang="en-US" altLang="zh-CN" sz="1600" dirty="0" smtClean="0"/>
              <a:t>PBS</a:t>
            </a:r>
            <a:r>
              <a:rPr lang="zh-CN" altLang="en-US" sz="1600" dirty="0" smtClean="0"/>
              <a:t>液对比</a:t>
            </a:r>
            <a:endParaRPr lang="en-US" altLang="zh-CN" sz="1600" dirty="0" smtClean="0"/>
          </a:p>
          <a:p>
            <a:pPr>
              <a:buFont typeface="Arial" pitchFamily="34" charset="0"/>
              <a:buChar char="•"/>
            </a:pPr>
            <a:r>
              <a:rPr lang="zh-CN" altLang="en-US" sz="1600" dirty="0" smtClean="0"/>
              <a:t>在细胞培养皿中培养</a:t>
            </a:r>
            <a:r>
              <a:rPr lang="en-US" altLang="zh-CN" sz="1600" dirty="0" smtClean="0"/>
              <a:t>48h</a:t>
            </a:r>
          </a:p>
          <a:p>
            <a:pPr>
              <a:buFont typeface="Arial" pitchFamily="34" charset="0"/>
              <a:buChar char="•"/>
            </a:pPr>
            <a:r>
              <a:rPr lang="zh-CN" altLang="en-US" sz="1600" dirty="0" smtClean="0"/>
              <a:t>苏木紫</a:t>
            </a:r>
            <a:r>
              <a:rPr lang="en-US" altLang="zh-CN" sz="1600" dirty="0" smtClean="0"/>
              <a:t>/</a:t>
            </a:r>
            <a:r>
              <a:rPr lang="zh-CN" altLang="en-US" sz="1600" dirty="0" smtClean="0"/>
              <a:t>曙红 着色皮肤模型</a:t>
            </a:r>
            <a:endParaRPr lang="zh-CN" altLang="en-US" sz="1600" dirty="0"/>
          </a:p>
        </p:txBody>
      </p:sp>
      <p:pic>
        <p:nvPicPr>
          <p:cNvPr id="1026" name="Picture 2"/>
          <p:cNvPicPr>
            <a:picLocks noChangeAspect="1" noChangeArrowheads="1"/>
          </p:cNvPicPr>
          <p:nvPr/>
        </p:nvPicPr>
        <p:blipFill>
          <a:blip r:embed="rId2"/>
          <a:srcRect/>
          <a:stretch>
            <a:fillRect/>
          </a:stretch>
        </p:blipFill>
        <p:spPr bwMode="auto">
          <a:xfrm>
            <a:off x="214282" y="3643314"/>
            <a:ext cx="5549134" cy="2214578"/>
          </a:xfrm>
          <a:prstGeom prst="rect">
            <a:avLst/>
          </a:prstGeom>
          <a:noFill/>
          <a:ln w="9525">
            <a:noFill/>
            <a:miter lim="800000"/>
            <a:headEnd/>
            <a:tailEnd/>
          </a:ln>
          <a:effectLst/>
        </p:spPr>
      </p:pic>
      <p:sp>
        <p:nvSpPr>
          <p:cNvPr id="5" name="TextBox 4"/>
          <p:cNvSpPr txBox="1"/>
          <p:nvPr/>
        </p:nvSpPr>
        <p:spPr>
          <a:xfrm>
            <a:off x="5715008" y="4286256"/>
            <a:ext cx="2786050" cy="1446550"/>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sz="2200" dirty="0" smtClean="0"/>
              <a:t>与安慰剂相比，</a:t>
            </a:r>
            <a:r>
              <a:rPr lang="en-US" altLang="zh-CN" sz="2200" dirty="0" smtClean="0"/>
              <a:t>48h</a:t>
            </a:r>
            <a:r>
              <a:rPr lang="zh-CN" altLang="en-US" sz="2200" dirty="0" smtClean="0"/>
              <a:t>后</a:t>
            </a:r>
            <a:r>
              <a:rPr lang="en-US" altLang="zh-CN" sz="2200" b="1" dirty="0" err="1" smtClean="0"/>
              <a:t>Glycoin</a:t>
            </a:r>
            <a:r>
              <a:rPr lang="en-US" sz="2200" b="1" baseline="30000" dirty="0" smtClean="0"/>
              <a:t>®</a:t>
            </a:r>
            <a:r>
              <a:rPr lang="en-US" altLang="zh-CN" sz="2200" b="1" dirty="0" smtClean="0"/>
              <a:t> </a:t>
            </a:r>
            <a:r>
              <a:rPr lang="en-US" altLang="zh-CN" sz="2200" b="1" dirty="0" smtClean="0">
                <a:solidFill>
                  <a:srgbClr val="00B050"/>
                </a:solidFill>
              </a:rPr>
              <a:t>Natural </a:t>
            </a:r>
            <a:r>
              <a:rPr lang="zh-CN" altLang="en-US" sz="2200" b="1" dirty="0" smtClean="0"/>
              <a:t>（格莱可因</a:t>
            </a:r>
            <a:r>
              <a:rPr lang="en-US" sz="2200" b="1" baseline="30000" dirty="0" smtClean="0"/>
              <a:t>®</a:t>
            </a:r>
            <a:r>
              <a:rPr lang="zh-CN" altLang="en-US" sz="2200" b="1" dirty="0" smtClean="0">
                <a:solidFill>
                  <a:srgbClr val="00B050"/>
                </a:solidFill>
              </a:rPr>
              <a:t>天然素</a:t>
            </a:r>
            <a:r>
              <a:rPr lang="zh-CN" altLang="en-US" sz="2200" b="1" dirty="0" smtClean="0"/>
              <a:t>）</a:t>
            </a:r>
            <a:r>
              <a:rPr lang="zh-CN" altLang="en-US" sz="2200" dirty="0" smtClean="0"/>
              <a:t>具有优异的愈合能力</a:t>
            </a:r>
            <a:endParaRPr lang="zh-CN" altLang="en-US" sz="2200" dirty="0"/>
          </a:p>
        </p:txBody>
      </p:sp>
      <p:sp>
        <p:nvSpPr>
          <p:cNvPr id="6" name="TextBox 5"/>
          <p:cNvSpPr txBox="1"/>
          <p:nvPr/>
        </p:nvSpPr>
        <p:spPr>
          <a:xfrm>
            <a:off x="571472" y="5988626"/>
            <a:ext cx="4003019" cy="369332"/>
          </a:xfrm>
          <a:prstGeom prst="rect">
            <a:avLst/>
          </a:prstGeom>
          <a:noFill/>
        </p:spPr>
        <p:txBody>
          <a:bodyPr wrap="none" rtlCol="0">
            <a:spAutoFit/>
          </a:bodyPr>
          <a:lstStyle/>
          <a:p>
            <a:r>
              <a:rPr lang="zh-CN" altLang="en-US" dirty="0" smtClean="0"/>
              <a:t>图：离体皮肤实验，</a:t>
            </a:r>
            <a:r>
              <a:rPr lang="en-US" altLang="zh-CN" dirty="0" smtClean="0"/>
              <a:t>48h</a:t>
            </a:r>
            <a:r>
              <a:rPr lang="zh-CN" altLang="en-US" dirty="0" smtClean="0"/>
              <a:t>后苏木紫染色</a:t>
            </a: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785794"/>
            <a:ext cx="8229600" cy="1143000"/>
          </a:xfrm>
        </p:spPr>
        <p:txBody>
          <a:bodyPr>
            <a:normAutofit/>
          </a:bodyPr>
          <a:lstStyle/>
          <a:p>
            <a:pPr algn="l"/>
            <a:r>
              <a:rPr lang="zh-CN" altLang="en-US" sz="3200" dirty="0" smtClean="0"/>
              <a:t>伤口愈合</a:t>
            </a:r>
            <a:r>
              <a:rPr lang="en-US" altLang="zh-CN" sz="3200" dirty="0" smtClean="0"/>
              <a:t>/</a:t>
            </a:r>
            <a:r>
              <a:rPr lang="zh-CN" altLang="en-US" sz="3200" dirty="0" smtClean="0"/>
              <a:t>组织再生</a:t>
            </a:r>
            <a:r>
              <a:rPr lang="en-US" altLang="zh-CN" sz="3200" dirty="0" smtClean="0"/>
              <a:t>——</a:t>
            </a:r>
            <a:r>
              <a:rPr lang="zh-CN" altLang="en-US" sz="3200" dirty="0" smtClean="0"/>
              <a:t>体外实验</a:t>
            </a:r>
            <a:endParaRPr lang="zh-CN" altLang="en-US" sz="3200" dirty="0"/>
          </a:p>
        </p:txBody>
      </p:sp>
      <p:sp>
        <p:nvSpPr>
          <p:cNvPr id="3" name="TextBox 2"/>
          <p:cNvSpPr txBox="1"/>
          <p:nvPr/>
        </p:nvSpPr>
        <p:spPr>
          <a:xfrm>
            <a:off x="357158" y="1665920"/>
            <a:ext cx="5786478" cy="1323439"/>
          </a:xfrm>
          <a:prstGeom prst="rect">
            <a:avLst/>
          </a:prstGeom>
          <a:noFill/>
        </p:spPr>
        <p:txBody>
          <a:bodyPr wrap="square" rtlCol="0">
            <a:spAutoFit/>
          </a:bodyPr>
          <a:lstStyle/>
          <a:p>
            <a:r>
              <a:rPr lang="zh-CN" altLang="en-US" sz="1600" dirty="0" smtClean="0"/>
              <a:t>测试方法：</a:t>
            </a:r>
            <a:endParaRPr lang="en-US" altLang="zh-CN" sz="1600" dirty="0" smtClean="0"/>
          </a:p>
          <a:p>
            <a:pPr>
              <a:buFont typeface="Arial" pitchFamily="34" charset="0"/>
              <a:buChar char="•"/>
            </a:pPr>
            <a:r>
              <a:rPr lang="zh-CN" altLang="en-US" sz="1600" dirty="0" smtClean="0"/>
              <a:t>用</a:t>
            </a:r>
            <a:r>
              <a:rPr lang="en-US" altLang="zh-CN" sz="1600" dirty="0" smtClean="0"/>
              <a:t>1% </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a:t>
            </a:r>
            <a:r>
              <a:rPr lang="zh-CN" altLang="en-US" sz="1600" dirty="0" smtClean="0"/>
              <a:t>培养</a:t>
            </a:r>
            <a:r>
              <a:rPr lang="en-US" altLang="zh-CN" sz="1600" dirty="0" err="1" smtClean="0"/>
              <a:t>cDNA</a:t>
            </a:r>
            <a:r>
              <a:rPr lang="zh-CN" altLang="en-US" sz="1600" dirty="0" smtClean="0"/>
              <a:t>序列（与人真皮成纤维细胞基因表达有关）</a:t>
            </a:r>
            <a:endParaRPr lang="en-US" altLang="zh-CN" sz="1600" dirty="0" smtClean="0"/>
          </a:p>
          <a:p>
            <a:pPr>
              <a:buFont typeface="Arial" pitchFamily="34" charset="0"/>
              <a:buChar char="•"/>
            </a:pPr>
            <a:r>
              <a:rPr lang="zh-CN" altLang="en-US" sz="1600" dirty="0" smtClean="0"/>
              <a:t>培养</a:t>
            </a:r>
            <a:r>
              <a:rPr lang="en-US" altLang="zh-CN" sz="1600" dirty="0" smtClean="0"/>
              <a:t>96h</a:t>
            </a:r>
          </a:p>
          <a:p>
            <a:pPr>
              <a:buFont typeface="Arial" pitchFamily="34" charset="0"/>
              <a:buChar char="•"/>
            </a:pPr>
            <a:r>
              <a:rPr lang="zh-CN" altLang="en-US" sz="1600" dirty="0" smtClean="0"/>
              <a:t>测试参数：生长因子</a:t>
            </a:r>
            <a:r>
              <a:rPr lang="en-US" altLang="zh-CN" sz="1600" dirty="0" smtClean="0"/>
              <a:t>FGF7&amp; TGF-beta 1</a:t>
            </a:r>
            <a:endParaRPr lang="zh-CN" altLang="en-US" sz="1600" dirty="0"/>
          </a:p>
        </p:txBody>
      </p:sp>
      <p:pic>
        <p:nvPicPr>
          <p:cNvPr id="2050" name="Picture 2"/>
          <p:cNvPicPr>
            <a:picLocks noChangeAspect="1" noChangeArrowheads="1"/>
          </p:cNvPicPr>
          <p:nvPr/>
        </p:nvPicPr>
        <p:blipFill>
          <a:blip r:embed="rId2"/>
          <a:srcRect/>
          <a:stretch>
            <a:fillRect/>
          </a:stretch>
        </p:blipFill>
        <p:spPr bwMode="auto">
          <a:xfrm>
            <a:off x="4286248" y="2786058"/>
            <a:ext cx="4086225" cy="2714644"/>
          </a:xfrm>
          <a:prstGeom prst="rect">
            <a:avLst/>
          </a:prstGeom>
          <a:noFill/>
          <a:ln w="9525">
            <a:noFill/>
            <a:miter lim="800000"/>
            <a:headEnd/>
            <a:tailEnd/>
          </a:ln>
          <a:effectLst/>
        </p:spPr>
      </p:pic>
      <p:sp>
        <p:nvSpPr>
          <p:cNvPr id="5" name="TextBox 4"/>
          <p:cNvSpPr txBox="1"/>
          <p:nvPr/>
        </p:nvSpPr>
        <p:spPr>
          <a:xfrm>
            <a:off x="285720" y="3506932"/>
            <a:ext cx="3857652" cy="707886"/>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sz="2000" b="1" dirty="0" err="1" smtClean="0"/>
              <a:t>Glycoin</a:t>
            </a:r>
            <a:r>
              <a:rPr lang="en-US" sz="2000" b="1" baseline="30000" dirty="0" smtClean="0"/>
              <a:t>®</a:t>
            </a:r>
            <a:r>
              <a:rPr lang="en-US" altLang="zh-CN" sz="2000" b="1" dirty="0" smtClean="0"/>
              <a:t> </a:t>
            </a:r>
            <a:r>
              <a:rPr lang="en-US" altLang="zh-CN" sz="2000" b="1" dirty="0" smtClean="0">
                <a:solidFill>
                  <a:srgbClr val="00B050"/>
                </a:solidFill>
              </a:rPr>
              <a:t>Natural </a:t>
            </a:r>
            <a:r>
              <a:rPr lang="zh-CN" altLang="en-US" sz="2000" b="1" dirty="0" smtClean="0"/>
              <a:t>（格莱可因</a:t>
            </a:r>
            <a:r>
              <a:rPr lang="en-US" sz="2000" b="1" baseline="30000" dirty="0" smtClean="0"/>
              <a:t>®</a:t>
            </a:r>
            <a:r>
              <a:rPr lang="zh-CN" altLang="en-US" sz="2000" b="1" dirty="0" smtClean="0">
                <a:solidFill>
                  <a:srgbClr val="00B050"/>
                </a:solidFill>
              </a:rPr>
              <a:t>天然素</a:t>
            </a:r>
            <a:r>
              <a:rPr lang="zh-CN" altLang="en-US" sz="2000" b="1" dirty="0" smtClean="0"/>
              <a:t>）具有优异的伤口愈合功效</a:t>
            </a:r>
            <a:endParaRPr lang="zh-CN" altLang="en-US" sz="2000" b="1" dirty="0"/>
          </a:p>
        </p:txBody>
      </p:sp>
      <p:sp>
        <p:nvSpPr>
          <p:cNvPr id="6" name="TextBox 5"/>
          <p:cNvSpPr txBox="1"/>
          <p:nvPr/>
        </p:nvSpPr>
        <p:spPr>
          <a:xfrm>
            <a:off x="500034" y="4523440"/>
            <a:ext cx="3643338" cy="2031325"/>
          </a:xfrm>
          <a:prstGeom prst="rect">
            <a:avLst/>
          </a:prstGeom>
          <a:noFill/>
        </p:spPr>
        <p:txBody>
          <a:bodyPr wrap="square" rtlCol="0">
            <a:spAutoFit/>
          </a:bodyPr>
          <a:lstStyle/>
          <a:p>
            <a:r>
              <a:rPr lang="zh-CN" altLang="en-US" dirty="0" smtClean="0"/>
              <a:t>结果：</a:t>
            </a:r>
            <a:endParaRPr lang="en-US" altLang="zh-CN" dirty="0" smtClean="0"/>
          </a:p>
          <a:p>
            <a:endParaRPr lang="en-US" altLang="zh-CN" dirty="0" smtClean="0"/>
          </a:p>
          <a:p>
            <a:r>
              <a:rPr lang="zh-CN" altLang="en-US" dirty="0" smtClean="0"/>
              <a:t>用</a:t>
            </a:r>
            <a:r>
              <a:rPr lang="en-US" altLang="zh-CN" dirty="0" smtClean="0"/>
              <a:t>1% </a:t>
            </a:r>
            <a:r>
              <a:rPr lang="en-US" altLang="zh-CN" b="1" dirty="0" err="1" smtClean="0"/>
              <a:t>Glycoin</a:t>
            </a:r>
            <a:r>
              <a:rPr lang="en-US" b="1" baseline="30000" dirty="0" smtClean="0"/>
              <a:t>®</a:t>
            </a:r>
            <a:r>
              <a:rPr lang="en-US" altLang="zh-CN" b="1" dirty="0" smtClean="0"/>
              <a:t> </a:t>
            </a:r>
            <a:r>
              <a:rPr lang="en-US" altLang="zh-CN" b="1" dirty="0" smtClean="0">
                <a:solidFill>
                  <a:srgbClr val="00B050"/>
                </a:solidFill>
              </a:rPr>
              <a:t>Natural </a:t>
            </a:r>
            <a:r>
              <a:rPr lang="zh-CN" altLang="en-US" b="1" dirty="0" smtClean="0"/>
              <a:t>（格莱可因</a:t>
            </a:r>
            <a:r>
              <a:rPr lang="en-US" b="1" baseline="30000" dirty="0" smtClean="0"/>
              <a:t>®</a:t>
            </a:r>
            <a:r>
              <a:rPr lang="zh-CN" altLang="en-US" b="1" dirty="0" smtClean="0">
                <a:solidFill>
                  <a:srgbClr val="00B050"/>
                </a:solidFill>
              </a:rPr>
              <a:t>天然素</a:t>
            </a:r>
            <a:r>
              <a:rPr lang="zh-CN" altLang="en-US" b="1" dirty="0" smtClean="0"/>
              <a:t>）</a:t>
            </a:r>
            <a:r>
              <a:rPr lang="zh-CN" altLang="en-US" dirty="0" smtClean="0"/>
              <a:t>处理后，与伤口愈合有关的生长因子</a:t>
            </a:r>
            <a:r>
              <a:rPr lang="en-US" altLang="zh-CN" dirty="0" smtClean="0"/>
              <a:t>FGF7(</a:t>
            </a:r>
            <a:r>
              <a:rPr lang="zh-CN" altLang="en-US" dirty="0" smtClean="0"/>
              <a:t>成纤维生长因子</a:t>
            </a:r>
            <a:r>
              <a:rPr lang="en-US" altLang="zh-CN" dirty="0" smtClean="0"/>
              <a:t>)</a:t>
            </a:r>
            <a:r>
              <a:rPr lang="zh-CN" altLang="en-US" dirty="0" smtClean="0"/>
              <a:t>和</a:t>
            </a:r>
            <a:r>
              <a:rPr lang="en-US" altLang="zh-CN" dirty="0" smtClean="0"/>
              <a:t>TGE-beta 1</a:t>
            </a:r>
            <a:r>
              <a:rPr lang="zh-CN" altLang="en-US" dirty="0" smtClean="0"/>
              <a:t>（转化为</a:t>
            </a:r>
            <a:r>
              <a:rPr lang="en-US" altLang="zh-CN" dirty="0" smtClean="0"/>
              <a:t>beta-1</a:t>
            </a:r>
            <a:r>
              <a:rPr lang="zh-CN" altLang="en-US" dirty="0" smtClean="0"/>
              <a:t>生长因子）表达增加。</a:t>
            </a:r>
            <a:endParaRPr lang="zh-CN" altLang="en-US" dirty="0"/>
          </a:p>
        </p:txBody>
      </p:sp>
      <p:sp>
        <p:nvSpPr>
          <p:cNvPr id="7" name="TextBox 6"/>
          <p:cNvSpPr txBox="1"/>
          <p:nvPr/>
        </p:nvSpPr>
        <p:spPr>
          <a:xfrm>
            <a:off x="4572000" y="5711627"/>
            <a:ext cx="3786214" cy="646331"/>
          </a:xfrm>
          <a:prstGeom prst="rect">
            <a:avLst/>
          </a:prstGeom>
          <a:noFill/>
        </p:spPr>
        <p:txBody>
          <a:bodyPr wrap="square" rtlCol="0">
            <a:spAutoFit/>
          </a:bodyPr>
          <a:lstStyle/>
          <a:p>
            <a:r>
              <a:rPr lang="zh-CN" altLang="en-US" dirty="0" smtClean="0"/>
              <a:t>图：与基因表达有关的序列</a:t>
            </a:r>
            <a:r>
              <a:rPr lang="en-US" altLang="zh-CN" dirty="0" smtClean="0"/>
              <a:t>FGF7 </a:t>
            </a:r>
            <a:r>
              <a:rPr lang="zh-CN" altLang="en-US" dirty="0" smtClean="0"/>
              <a:t>和</a:t>
            </a:r>
            <a:r>
              <a:rPr lang="en-US" altLang="zh-CN" dirty="0" smtClean="0"/>
              <a:t>TGE-beta 1 </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1490" y="857240"/>
            <a:ext cx="8229600" cy="1143000"/>
          </a:xfrm>
        </p:spPr>
        <p:txBody>
          <a:bodyPr>
            <a:normAutofit/>
          </a:bodyPr>
          <a:lstStyle/>
          <a:p>
            <a:pPr algn="l"/>
            <a:r>
              <a:rPr lang="zh-CN" altLang="en-US" sz="3200" dirty="0" smtClean="0"/>
              <a:t>伤口愈合</a:t>
            </a:r>
            <a:r>
              <a:rPr lang="en-US" altLang="zh-CN" sz="3200" dirty="0" smtClean="0"/>
              <a:t>/</a:t>
            </a:r>
            <a:r>
              <a:rPr lang="zh-CN" altLang="en-US" sz="3200" dirty="0" smtClean="0"/>
              <a:t>组织修复功效</a:t>
            </a:r>
            <a:r>
              <a:rPr lang="en-US" altLang="zh-CN" sz="3200" dirty="0" smtClean="0"/>
              <a:t>——</a:t>
            </a:r>
            <a:r>
              <a:rPr lang="zh-CN" altLang="en-US" sz="3200" dirty="0" smtClean="0"/>
              <a:t>体外实验</a:t>
            </a:r>
            <a:endParaRPr lang="zh-CN" altLang="en-US" sz="3200" dirty="0"/>
          </a:p>
        </p:txBody>
      </p:sp>
      <p:sp>
        <p:nvSpPr>
          <p:cNvPr id="3" name="TextBox 2"/>
          <p:cNvSpPr txBox="1"/>
          <p:nvPr/>
        </p:nvSpPr>
        <p:spPr>
          <a:xfrm>
            <a:off x="428596" y="1785926"/>
            <a:ext cx="8143932" cy="1323439"/>
          </a:xfrm>
          <a:prstGeom prst="rect">
            <a:avLst/>
          </a:prstGeom>
          <a:noFill/>
        </p:spPr>
        <p:txBody>
          <a:bodyPr wrap="square" rtlCol="0">
            <a:spAutoFit/>
          </a:bodyPr>
          <a:lstStyle/>
          <a:p>
            <a:r>
              <a:rPr lang="zh-CN" altLang="en-US" sz="1600" dirty="0" smtClean="0"/>
              <a:t>测试方法：</a:t>
            </a:r>
            <a:endParaRPr lang="en-US" altLang="zh-CN" sz="1600" dirty="0" smtClean="0"/>
          </a:p>
          <a:p>
            <a:pPr>
              <a:buFont typeface="Arial" pitchFamily="34" charset="0"/>
              <a:buChar char="•"/>
            </a:pPr>
            <a:r>
              <a:rPr lang="zh-CN" altLang="en-US" sz="1600" dirty="0" smtClean="0"/>
              <a:t>用</a:t>
            </a:r>
            <a:r>
              <a:rPr lang="en-US" altLang="zh-CN" sz="1600" dirty="0" smtClean="0"/>
              <a:t>1% </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a:t>
            </a:r>
            <a:r>
              <a:rPr lang="zh-CN" altLang="en-US" sz="1600" dirty="0" smtClean="0"/>
              <a:t>培养</a:t>
            </a:r>
            <a:r>
              <a:rPr lang="en-US" altLang="zh-CN" sz="1600" dirty="0" err="1" smtClean="0"/>
              <a:t>cDNA</a:t>
            </a:r>
            <a:r>
              <a:rPr lang="zh-CN" altLang="en-US" sz="1600" dirty="0" smtClean="0"/>
              <a:t>序列（与人真皮成纤维细胞基因表达有关）</a:t>
            </a:r>
            <a:endParaRPr lang="en-US" altLang="zh-CN" sz="1600" dirty="0" smtClean="0"/>
          </a:p>
          <a:p>
            <a:pPr>
              <a:buFont typeface="Arial" pitchFamily="34" charset="0"/>
              <a:buChar char="•"/>
            </a:pPr>
            <a:r>
              <a:rPr lang="zh-CN" altLang="en-US" sz="1600" dirty="0" smtClean="0"/>
              <a:t>培养</a:t>
            </a:r>
            <a:r>
              <a:rPr lang="en-US" altLang="zh-CN" sz="1600" dirty="0" smtClean="0"/>
              <a:t>96h</a:t>
            </a:r>
          </a:p>
          <a:p>
            <a:pPr>
              <a:buFont typeface="Arial" pitchFamily="34" charset="0"/>
              <a:buChar char="•"/>
            </a:pPr>
            <a:r>
              <a:rPr lang="zh-CN" altLang="en-US" sz="1600" dirty="0" smtClean="0"/>
              <a:t>测试参数：活性氧</a:t>
            </a:r>
            <a:r>
              <a:rPr lang="en-US" altLang="zh-CN" sz="1600" dirty="0" smtClean="0"/>
              <a:t> </a:t>
            </a:r>
            <a:r>
              <a:rPr lang="zh-CN" altLang="en-US" sz="1600" dirty="0" smtClean="0"/>
              <a:t>清道夫 </a:t>
            </a:r>
            <a:r>
              <a:rPr lang="en-US" altLang="zh-CN" sz="1600" dirty="0" smtClean="0"/>
              <a:t>CAT,SOD2 </a:t>
            </a:r>
            <a:r>
              <a:rPr lang="zh-CN" altLang="en-US" sz="1600" dirty="0" smtClean="0"/>
              <a:t>及</a:t>
            </a:r>
            <a:r>
              <a:rPr lang="en-US" altLang="zh-CN" sz="1600" dirty="0" smtClean="0"/>
              <a:t> TRDX</a:t>
            </a:r>
            <a:endParaRPr lang="zh-CN" altLang="en-US" sz="1600" dirty="0"/>
          </a:p>
        </p:txBody>
      </p:sp>
      <p:sp>
        <p:nvSpPr>
          <p:cNvPr id="4" name="TextBox 3"/>
          <p:cNvSpPr txBox="1"/>
          <p:nvPr/>
        </p:nvSpPr>
        <p:spPr>
          <a:xfrm>
            <a:off x="5000628" y="3362926"/>
            <a:ext cx="3357586" cy="1323439"/>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sz="2000" b="1" dirty="0" smtClean="0"/>
              <a:t>结果：</a:t>
            </a:r>
            <a:endParaRPr lang="en-US" altLang="zh-CN" sz="2000" b="1" dirty="0" smtClean="0"/>
          </a:p>
          <a:p>
            <a:r>
              <a:rPr lang="en-US" altLang="zh-CN" sz="2000" b="1" dirty="0" err="1" smtClean="0"/>
              <a:t>Glycoin</a:t>
            </a:r>
            <a:r>
              <a:rPr lang="en-US" sz="2000" b="1" baseline="30000" dirty="0" smtClean="0"/>
              <a:t>®</a:t>
            </a:r>
            <a:r>
              <a:rPr lang="en-US" altLang="zh-CN" sz="2000" b="1" dirty="0" smtClean="0"/>
              <a:t> </a:t>
            </a:r>
            <a:r>
              <a:rPr lang="en-US" altLang="zh-CN" sz="2000" b="1" dirty="0" smtClean="0">
                <a:solidFill>
                  <a:srgbClr val="00B050"/>
                </a:solidFill>
              </a:rPr>
              <a:t>Natural </a:t>
            </a:r>
            <a:r>
              <a:rPr lang="zh-CN" altLang="en-US" sz="2000" b="1" dirty="0" smtClean="0"/>
              <a:t>（格莱可因</a:t>
            </a:r>
            <a:r>
              <a:rPr lang="en-US" sz="2000" b="1" baseline="30000" dirty="0" smtClean="0"/>
              <a:t>®</a:t>
            </a:r>
            <a:r>
              <a:rPr lang="zh-CN" altLang="en-US" sz="2000" b="1" dirty="0" smtClean="0">
                <a:solidFill>
                  <a:srgbClr val="00B050"/>
                </a:solidFill>
              </a:rPr>
              <a:t>天然素</a:t>
            </a:r>
            <a:r>
              <a:rPr lang="zh-CN" altLang="en-US" sz="2000" b="1" dirty="0" smtClean="0"/>
              <a:t>）处理后，</a:t>
            </a:r>
            <a:r>
              <a:rPr lang="en-US" altLang="zh-CN" sz="2000" b="1" dirty="0" smtClean="0"/>
              <a:t>CAT,SOD2 </a:t>
            </a:r>
            <a:r>
              <a:rPr lang="zh-CN" altLang="en-US" sz="2000" b="1" dirty="0" smtClean="0"/>
              <a:t>及</a:t>
            </a:r>
            <a:r>
              <a:rPr lang="en-US" altLang="zh-CN" sz="2000" b="1" dirty="0" smtClean="0"/>
              <a:t>TRDX</a:t>
            </a:r>
            <a:r>
              <a:rPr lang="zh-CN" altLang="en-US" sz="2000" b="1" dirty="0" smtClean="0"/>
              <a:t>的表达增加</a:t>
            </a:r>
            <a:endParaRPr lang="zh-CN" altLang="en-US" sz="2000" b="1" dirty="0"/>
          </a:p>
        </p:txBody>
      </p:sp>
      <p:sp>
        <p:nvSpPr>
          <p:cNvPr id="5" name="TextBox 4"/>
          <p:cNvSpPr txBox="1"/>
          <p:nvPr/>
        </p:nvSpPr>
        <p:spPr>
          <a:xfrm>
            <a:off x="5072066" y="4871877"/>
            <a:ext cx="2928958" cy="1200329"/>
          </a:xfrm>
          <a:prstGeom prst="rect">
            <a:avLst/>
          </a:prstGeom>
          <a:noFill/>
        </p:spPr>
        <p:txBody>
          <a:bodyPr wrap="square" rtlCol="0">
            <a:spAutoFit/>
          </a:bodyPr>
          <a:lstStyle/>
          <a:p>
            <a:r>
              <a:rPr lang="en-US" altLang="zh-CN" dirty="0" smtClean="0"/>
              <a:t>CAT(</a:t>
            </a:r>
            <a:r>
              <a:rPr lang="zh-CN" altLang="en-US" dirty="0" smtClean="0"/>
              <a:t>触酶</a:t>
            </a:r>
            <a:r>
              <a:rPr lang="en-US" altLang="zh-CN" dirty="0" smtClean="0"/>
              <a:t>)</a:t>
            </a:r>
            <a:r>
              <a:rPr lang="zh-CN" altLang="en-US" dirty="0" smtClean="0"/>
              <a:t>，</a:t>
            </a:r>
            <a:r>
              <a:rPr lang="en-US" altLang="zh-CN" dirty="0" smtClean="0"/>
              <a:t>SOD2 </a:t>
            </a:r>
            <a:r>
              <a:rPr lang="zh-CN" altLang="en-US" dirty="0" smtClean="0"/>
              <a:t>（超氧化物歧化酶）及</a:t>
            </a:r>
            <a:r>
              <a:rPr lang="en-US" altLang="zh-CN" dirty="0" smtClean="0"/>
              <a:t>TRDX </a:t>
            </a:r>
            <a:r>
              <a:rPr lang="zh-CN" altLang="en-US" dirty="0" smtClean="0"/>
              <a:t>（硫还原蛋白）是活性氧的清道夫，对伤口愈合过程至关重要</a:t>
            </a:r>
            <a:endParaRPr lang="zh-CN" altLang="en-US" dirty="0"/>
          </a:p>
        </p:txBody>
      </p:sp>
      <p:pic>
        <p:nvPicPr>
          <p:cNvPr id="3074" name="Picture 2"/>
          <p:cNvPicPr>
            <a:picLocks noChangeAspect="1" noChangeArrowheads="1"/>
          </p:cNvPicPr>
          <p:nvPr/>
        </p:nvPicPr>
        <p:blipFill>
          <a:blip r:embed="rId2"/>
          <a:srcRect/>
          <a:stretch>
            <a:fillRect/>
          </a:stretch>
        </p:blipFill>
        <p:spPr bwMode="auto">
          <a:xfrm>
            <a:off x="285720" y="3143248"/>
            <a:ext cx="4286280" cy="2643206"/>
          </a:xfrm>
          <a:prstGeom prst="rect">
            <a:avLst/>
          </a:prstGeom>
          <a:noFill/>
          <a:ln w="9525">
            <a:noFill/>
            <a:miter lim="800000"/>
            <a:headEnd/>
            <a:tailEnd/>
          </a:ln>
          <a:effectLst/>
        </p:spPr>
      </p:pic>
      <p:sp>
        <p:nvSpPr>
          <p:cNvPr id="7" name="TextBox 6"/>
          <p:cNvSpPr txBox="1"/>
          <p:nvPr/>
        </p:nvSpPr>
        <p:spPr>
          <a:xfrm>
            <a:off x="500034" y="5925941"/>
            <a:ext cx="4000528" cy="646331"/>
          </a:xfrm>
          <a:prstGeom prst="rect">
            <a:avLst/>
          </a:prstGeom>
          <a:noFill/>
        </p:spPr>
        <p:txBody>
          <a:bodyPr wrap="square" rtlCol="0">
            <a:spAutoFit/>
          </a:bodyPr>
          <a:lstStyle/>
          <a:p>
            <a:r>
              <a:rPr lang="zh-CN" altLang="en-US" dirty="0" smtClean="0"/>
              <a:t>图：基因表达有关的序列</a:t>
            </a:r>
            <a:r>
              <a:rPr lang="en-US" altLang="zh-CN" dirty="0" smtClean="0"/>
              <a:t>CAT, SOD2 </a:t>
            </a:r>
            <a:r>
              <a:rPr lang="zh-CN" altLang="en-US" dirty="0" smtClean="0"/>
              <a:t>及</a:t>
            </a:r>
            <a:r>
              <a:rPr lang="en-US" altLang="zh-CN" dirty="0" smtClean="0"/>
              <a:t>TRDX</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28" y="846142"/>
            <a:ext cx="8229600" cy="868346"/>
          </a:xfrm>
        </p:spPr>
        <p:txBody>
          <a:bodyPr>
            <a:normAutofit/>
          </a:bodyPr>
          <a:lstStyle/>
          <a:p>
            <a:pPr algn="l"/>
            <a:r>
              <a:rPr lang="zh-CN" altLang="en-US" sz="3200" dirty="0" smtClean="0"/>
              <a:t>伤口愈合</a:t>
            </a:r>
            <a:r>
              <a:rPr lang="en-US" altLang="zh-CN" sz="3200" dirty="0" smtClean="0"/>
              <a:t>/</a:t>
            </a:r>
            <a:r>
              <a:rPr lang="zh-CN" altLang="en-US" sz="3200" dirty="0" smtClean="0"/>
              <a:t>组织修复</a:t>
            </a:r>
            <a:r>
              <a:rPr lang="en-US" altLang="zh-CN" sz="3200" dirty="0" smtClean="0"/>
              <a:t>——</a:t>
            </a:r>
            <a:r>
              <a:rPr lang="zh-CN" altLang="en-US" sz="3200" dirty="0" smtClean="0"/>
              <a:t>总结</a:t>
            </a:r>
            <a:endParaRPr lang="zh-CN" altLang="en-US" sz="3200" dirty="0"/>
          </a:p>
        </p:txBody>
      </p:sp>
      <p:sp>
        <p:nvSpPr>
          <p:cNvPr id="3" name="TextBox 2"/>
          <p:cNvSpPr txBox="1"/>
          <p:nvPr/>
        </p:nvSpPr>
        <p:spPr>
          <a:xfrm>
            <a:off x="285720" y="1873173"/>
            <a:ext cx="7929618" cy="4841975"/>
          </a:xfrm>
          <a:prstGeom prst="rect">
            <a:avLst/>
          </a:prstGeom>
          <a:noFill/>
        </p:spPr>
        <p:txBody>
          <a:bodyPr wrap="square" rtlCol="0">
            <a:spAutoFit/>
          </a:bodyPr>
          <a:lstStyle/>
          <a:p>
            <a:r>
              <a:rPr lang="zh-CN" altLang="en-US" sz="1600" dirty="0" smtClean="0"/>
              <a:t>伤口愈合系列实验</a:t>
            </a:r>
            <a:r>
              <a:rPr lang="zh-CN" altLang="en-US" sz="1600" dirty="0" smtClean="0"/>
              <a:t>（离体皮肤</a:t>
            </a:r>
            <a:r>
              <a:rPr lang="zh-CN" altLang="en-US" sz="1600" dirty="0" smtClean="0"/>
              <a:t>模型和</a:t>
            </a:r>
            <a:r>
              <a:rPr lang="en-US" altLang="zh-CN" sz="1600" dirty="0" err="1" smtClean="0"/>
              <a:t>cDNA</a:t>
            </a:r>
            <a:r>
              <a:rPr lang="zh-CN" altLang="en-US" sz="1600" dirty="0" smtClean="0"/>
              <a:t>序列）表明</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a:t>
            </a:r>
            <a:r>
              <a:rPr lang="zh-CN" altLang="en-US" sz="1600" dirty="0" smtClean="0"/>
              <a:t>具有优异的伤口愈合功效。与对照组相比，伤口愈合速度加快。在间接体内皮肤模型实验中，</a:t>
            </a:r>
            <a:r>
              <a:rPr lang="en-US" altLang="zh-CN" sz="1600" b="1" dirty="0" smtClean="0"/>
              <a:t> </a:t>
            </a:r>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a:t>
            </a:r>
            <a:r>
              <a:rPr lang="zh-CN" altLang="en-US" sz="1600" dirty="0" smtClean="0"/>
              <a:t>处理的伤口</a:t>
            </a:r>
            <a:r>
              <a:rPr lang="en-US" altLang="zh-CN" sz="1600" dirty="0" smtClean="0"/>
              <a:t>48h</a:t>
            </a:r>
            <a:r>
              <a:rPr lang="zh-CN" altLang="en-US" sz="1600" dirty="0" smtClean="0"/>
              <a:t>后已经愈合。</a:t>
            </a:r>
            <a:endParaRPr lang="en-US" altLang="zh-CN" sz="1600" dirty="0" smtClean="0"/>
          </a:p>
          <a:p>
            <a:endParaRPr lang="en-US" altLang="zh-CN" sz="1600" dirty="0" smtClean="0"/>
          </a:p>
          <a:p>
            <a:r>
              <a:rPr lang="zh-CN" altLang="en-US" sz="1600" dirty="0" smtClean="0"/>
              <a:t>伤口愈合是应对皮肤感染的一种重要的适应性响应，对维持体内平衡必不可少（</a:t>
            </a:r>
            <a:r>
              <a:rPr lang="en-US" altLang="zh-CN" sz="1600" dirty="0" err="1" smtClean="0"/>
              <a:t>Reinke</a:t>
            </a:r>
            <a:r>
              <a:rPr lang="en-US" altLang="zh-CN" sz="1600" dirty="0" smtClean="0"/>
              <a:t> and</a:t>
            </a:r>
            <a:r>
              <a:rPr lang="zh-CN" altLang="en-US" sz="1600" dirty="0" smtClean="0"/>
              <a:t> </a:t>
            </a:r>
            <a:r>
              <a:rPr lang="en-US" altLang="zh-CN" sz="1600" dirty="0" err="1" smtClean="0"/>
              <a:t>Sorg</a:t>
            </a:r>
            <a:r>
              <a:rPr lang="en-US" altLang="zh-CN" sz="1600" dirty="0" smtClean="0"/>
              <a:t> 2012</a:t>
            </a:r>
            <a:r>
              <a:rPr lang="zh-CN" altLang="en-US" sz="1600" dirty="0" smtClean="0"/>
              <a:t>）。受伤后，愈合过程迅速开始并经历三个阶段：发炎期、增殖期和重建期（</a:t>
            </a:r>
            <a:r>
              <a:rPr lang="en-US" altLang="zh-CN" sz="1600" dirty="0" smtClean="0"/>
              <a:t>Song et al. 2010</a:t>
            </a:r>
            <a:r>
              <a:rPr lang="zh-CN" altLang="en-US" sz="1600" dirty="0" smtClean="0"/>
              <a:t>）。这是一个有序复杂的过程，很多细胞在其中活跃，包括发炎，生长因子或细胞因子释放，细胞迁移以及增殖。表皮再生包括角质细胞和成纤维细胞的增殖、迁移，还有分泌影响其他细胞的细胞因子和生长因子（</a:t>
            </a:r>
            <a:r>
              <a:rPr lang="en-US" altLang="zh-CN" sz="1600" dirty="0" err="1" smtClean="0"/>
              <a:t>Hameedaldeen</a:t>
            </a:r>
            <a:r>
              <a:rPr lang="en-US" altLang="zh-CN" sz="1600" dirty="0" smtClean="0"/>
              <a:t>  et al 2014</a:t>
            </a:r>
            <a:r>
              <a:rPr lang="zh-CN" altLang="en-US" sz="1600" dirty="0" smtClean="0"/>
              <a:t>）</a:t>
            </a:r>
            <a:endParaRPr lang="en-US" altLang="zh-CN" sz="1600" dirty="0" smtClean="0"/>
          </a:p>
          <a:p>
            <a:endParaRPr lang="en-US" altLang="zh-CN" sz="1600" dirty="0" smtClean="0"/>
          </a:p>
          <a:p>
            <a:r>
              <a:rPr lang="zh-CN" altLang="en-US" sz="1600" dirty="0" smtClean="0"/>
              <a:t>生长因子</a:t>
            </a:r>
            <a:r>
              <a:rPr lang="en-US" altLang="zh-CN" sz="1600" dirty="0" smtClean="0"/>
              <a:t>TGF-beta 1</a:t>
            </a:r>
            <a:r>
              <a:rPr lang="zh-CN" altLang="en-US" sz="1600" dirty="0" smtClean="0"/>
              <a:t>是一种已知的参与伤口愈合的细胞因子（</a:t>
            </a:r>
            <a:r>
              <a:rPr lang="en-US" altLang="zh-CN" sz="1600" dirty="0" smtClean="0"/>
              <a:t>Siegel and </a:t>
            </a:r>
            <a:r>
              <a:rPr lang="en-US" altLang="zh-CN" sz="1600" dirty="0" err="1" smtClean="0"/>
              <a:t>Massague</a:t>
            </a:r>
            <a:r>
              <a:rPr lang="en-US" altLang="zh-CN" sz="1600" dirty="0" smtClean="0"/>
              <a:t> 2003</a:t>
            </a:r>
            <a:r>
              <a:rPr lang="zh-CN" altLang="en-US" sz="1600" dirty="0" smtClean="0"/>
              <a:t>；</a:t>
            </a:r>
            <a:r>
              <a:rPr lang="en-US" altLang="zh-CN" sz="1600" dirty="0" err="1" smtClean="0"/>
              <a:t>O’Kane</a:t>
            </a:r>
            <a:r>
              <a:rPr lang="en-US" altLang="zh-CN" sz="1600" dirty="0" smtClean="0"/>
              <a:t> and Ferguson 1997</a:t>
            </a:r>
            <a:r>
              <a:rPr lang="zh-CN" altLang="en-US" sz="1600" dirty="0" smtClean="0"/>
              <a:t>）。</a:t>
            </a:r>
            <a:r>
              <a:rPr lang="en-US" altLang="zh-CN" sz="1600" dirty="0" smtClean="0"/>
              <a:t>FGF7</a:t>
            </a:r>
            <a:r>
              <a:rPr lang="zh-CN" altLang="en-US" sz="1600" dirty="0" smtClean="0"/>
              <a:t>是一种成纤维细胞和角质细胞生长因子，也参与到伤口愈合过程。</a:t>
            </a:r>
            <a:endParaRPr lang="en-US" altLang="zh-CN" sz="1600" dirty="0" smtClean="0"/>
          </a:p>
          <a:p>
            <a:endParaRPr lang="en-US" altLang="zh-CN" sz="1600" dirty="0" smtClean="0"/>
          </a:p>
          <a:p>
            <a:r>
              <a:rPr lang="en-US" altLang="zh-CN" sz="1600" b="1" dirty="0" err="1" smtClean="0"/>
              <a:t>Glycoin</a:t>
            </a:r>
            <a:r>
              <a:rPr lang="en-US" sz="1600" b="1" baseline="30000" dirty="0" smtClean="0"/>
              <a:t>®</a:t>
            </a:r>
            <a:r>
              <a:rPr lang="en-US" altLang="zh-CN" sz="1600" b="1" dirty="0" smtClean="0"/>
              <a:t> </a:t>
            </a:r>
            <a:r>
              <a:rPr lang="en-US" altLang="zh-CN" sz="1600" b="1" dirty="0" smtClean="0">
                <a:solidFill>
                  <a:srgbClr val="00B050"/>
                </a:solidFill>
              </a:rPr>
              <a:t>Natural </a:t>
            </a:r>
            <a:r>
              <a:rPr lang="zh-CN" altLang="en-US" sz="1600" b="1" dirty="0" smtClean="0"/>
              <a:t>（格莱可因</a:t>
            </a:r>
            <a:r>
              <a:rPr lang="en-US" sz="1600" b="1" baseline="30000" dirty="0" smtClean="0"/>
              <a:t>®</a:t>
            </a:r>
            <a:r>
              <a:rPr lang="zh-CN" altLang="en-US" sz="1600" b="1" dirty="0" smtClean="0">
                <a:solidFill>
                  <a:srgbClr val="00B050"/>
                </a:solidFill>
              </a:rPr>
              <a:t>天然素</a:t>
            </a:r>
            <a:r>
              <a:rPr lang="zh-CN" altLang="en-US" sz="1600" b="1" dirty="0" smtClean="0"/>
              <a:t>）</a:t>
            </a:r>
            <a:r>
              <a:rPr lang="zh-CN" altLang="en-US" sz="1600" dirty="0" smtClean="0"/>
              <a:t>能诱导这两种生长因子的表达：</a:t>
            </a:r>
            <a:r>
              <a:rPr lang="en-US" altLang="zh-CN" sz="1600" dirty="0" smtClean="0"/>
              <a:t>FGF </a:t>
            </a:r>
            <a:r>
              <a:rPr lang="zh-CN" altLang="en-US" sz="1600" dirty="0" smtClean="0"/>
              <a:t>和 </a:t>
            </a:r>
            <a:r>
              <a:rPr lang="en-US" altLang="zh-CN" sz="1600" dirty="0" smtClean="0"/>
              <a:t>TGF-beta 1.  </a:t>
            </a:r>
            <a:r>
              <a:rPr lang="zh-CN" altLang="en-US" sz="1600" dirty="0" smtClean="0"/>
              <a:t>从而</a:t>
            </a:r>
            <a:r>
              <a:rPr lang="zh-CN" altLang="en-US" sz="1600" u="sng" dirty="0" smtClean="0"/>
              <a:t>引发真皮细胞的增殖。</a:t>
            </a:r>
            <a:endParaRPr lang="en-US" altLang="zh-CN" sz="1600" u="sng" dirty="0" smtClean="0"/>
          </a:p>
          <a:p>
            <a:endParaRPr lang="en-US" altLang="zh-CN" sz="1600" dirty="0" smtClean="0"/>
          </a:p>
          <a:p>
            <a:r>
              <a:rPr lang="zh-CN" altLang="en-US" sz="1600" dirty="0" smtClean="0"/>
              <a:t>此外，还能加强活性氧清道夫 </a:t>
            </a:r>
            <a:r>
              <a:rPr lang="en-US" altLang="zh-CN" sz="1600" dirty="0" smtClean="0"/>
              <a:t>(CAT,SOD2,TRDX)</a:t>
            </a:r>
            <a:r>
              <a:rPr lang="zh-CN" altLang="en-US" sz="1600" dirty="0" smtClean="0"/>
              <a:t>的表达，这些清道夫的表达对伤口愈合至关重要（</a:t>
            </a:r>
            <a:r>
              <a:rPr lang="en-US" altLang="zh-CN" sz="1600" dirty="0" err="1" smtClean="0"/>
              <a:t>Eroglu</a:t>
            </a:r>
            <a:r>
              <a:rPr lang="en-US" altLang="zh-CN" sz="1600" dirty="0" smtClean="0"/>
              <a:t>  et al 2015</a:t>
            </a:r>
            <a:r>
              <a:rPr lang="zh-CN" altLang="en-US" sz="1600" dirty="0" smtClean="0"/>
              <a:t>，</a:t>
            </a:r>
            <a:r>
              <a:rPr lang="en-US" altLang="zh-CN" sz="1600" dirty="0" err="1" smtClean="0"/>
              <a:t>Nafiu</a:t>
            </a:r>
            <a:r>
              <a:rPr lang="en-US" altLang="zh-CN" sz="1600" dirty="0" smtClean="0"/>
              <a:t>  and </a:t>
            </a:r>
            <a:r>
              <a:rPr lang="en-US" altLang="zh-CN" sz="1600" dirty="0" err="1" smtClean="0"/>
              <a:t>Rahman</a:t>
            </a:r>
            <a:r>
              <a:rPr lang="en-US" altLang="zh-CN" sz="1600" dirty="0" smtClean="0"/>
              <a:t> 2014</a:t>
            </a:r>
            <a:r>
              <a:rPr lang="zh-CN" altLang="en-US" sz="1600" dirty="0" smtClean="0"/>
              <a:t>，</a:t>
            </a:r>
            <a:r>
              <a:rPr lang="en-US" altLang="zh-CN" sz="1600" dirty="0" err="1" smtClean="0"/>
              <a:t>Abdiu</a:t>
            </a:r>
            <a:r>
              <a:rPr lang="en-US" altLang="zh-CN" sz="1600" dirty="0" smtClean="0"/>
              <a:t>  et al. 2000</a:t>
            </a:r>
            <a:r>
              <a:rPr lang="zh-CN" altLang="en-US" sz="1600" dirty="0" smtClean="0"/>
              <a:t>）。</a:t>
            </a:r>
            <a:endParaRPr lang="en-US" altLang="zh-CN" sz="16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714364"/>
            <a:ext cx="8229600" cy="1143000"/>
          </a:xfrm>
        </p:spPr>
        <p:txBody>
          <a:bodyPr>
            <a:normAutofit/>
          </a:bodyPr>
          <a:lstStyle/>
          <a:p>
            <a:pPr algn="l"/>
            <a:r>
              <a:rPr lang="zh-CN" altLang="en-US" sz="3200" dirty="0" smtClean="0"/>
              <a:t>产品描述</a:t>
            </a:r>
          </a:p>
        </p:txBody>
      </p:sp>
      <p:graphicFrame>
        <p:nvGraphicFramePr>
          <p:cNvPr id="3" name="表格 2"/>
          <p:cNvGraphicFramePr>
            <a:graphicFrameLocks noGrp="1"/>
          </p:cNvGraphicFramePr>
          <p:nvPr/>
        </p:nvGraphicFramePr>
        <p:xfrm>
          <a:off x="214282" y="1690122"/>
          <a:ext cx="7786742" cy="5096464"/>
        </p:xfrm>
        <a:graphic>
          <a:graphicData uri="http://schemas.openxmlformats.org/drawingml/2006/table">
            <a:tbl>
              <a:tblPr firstRow="1" bandRow="1">
                <a:tableStyleId>{5940675A-B579-460E-94D1-54222C63F5DA}</a:tableStyleId>
              </a:tblPr>
              <a:tblGrid>
                <a:gridCol w="1773218"/>
                <a:gridCol w="6013524"/>
              </a:tblGrid>
              <a:tr h="289954">
                <a:tc>
                  <a:txBody>
                    <a:bodyPr/>
                    <a:lstStyle/>
                    <a:p>
                      <a:r>
                        <a:rPr lang="en-US" altLang="zh-CN" sz="1200" dirty="0" smtClean="0"/>
                        <a:t>INCI</a:t>
                      </a:r>
                      <a:endParaRPr lang="zh-CN" altLang="en-US" sz="1200" dirty="0"/>
                    </a:p>
                  </a:txBody>
                  <a:tcPr anchor="ctr" anchorCtr="1"/>
                </a:tc>
                <a:tc>
                  <a:txBody>
                    <a:bodyPr/>
                    <a:lstStyle/>
                    <a:p>
                      <a:r>
                        <a:rPr lang="zh-CN" altLang="en-US" sz="1200" dirty="0" smtClean="0"/>
                        <a:t>甘油葡糖苷</a:t>
                      </a:r>
                      <a:endParaRPr lang="zh-CN" altLang="en-US" sz="1200" dirty="0"/>
                    </a:p>
                  </a:txBody>
                  <a:tcPr anchor="ctr" anchorCtr="1"/>
                </a:tc>
              </a:tr>
              <a:tr h="289954">
                <a:tc>
                  <a:txBody>
                    <a:bodyPr/>
                    <a:lstStyle/>
                    <a:p>
                      <a:r>
                        <a:rPr lang="en-US" altLang="zh-CN" sz="1200" dirty="0" smtClean="0"/>
                        <a:t>CAS No.</a:t>
                      </a:r>
                      <a:endParaRPr lang="zh-CN" altLang="en-US" sz="1200" dirty="0"/>
                    </a:p>
                  </a:txBody>
                  <a:tcPr anchor="ctr" anchorCtr="1"/>
                </a:tc>
                <a:tc>
                  <a:txBody>
                    <a:bodyPr/>
                    <a:lstStyle/>
                    <a:p>
                      <a:r>
                        <a:rPr lang="en-US" altLang="zh-CN" sz="1200" dirty="0" smtClean="0"/>
                        <a:t>22160-26-5</a:t>
                      </a:r>
                      <a:endParaRPr lang="zh-CN" altLang="en-US" sz="1200" dirty="0"/>
                    </a:p>
                  </a:txBody>
                  <a:tcPr anchor="ctr" anchorCtr="1"/>
                </a:tc>
              </a:tr>
              <a:tr h="289954">
                <a:tc>
                  <a:txBody>
                    <a:bodyPr/>
                    <a:lstStyle/>
                    <a:p>
                      <a:r>
                        <a:rPr lang="zh-CN" altLang="en-US" sz="1200" dirty="0" smtClean="0"/>
                        <a:t>描述</a:t>
                      </a:r>
                      <a:endParaRPr lang="zh-CN" altLang="en-US" sz="1200" dirty="0"/>
                    </a:p>
                  </a:txBody>
                  <a:tcPr anchor="ctr" anchorCtr="1"/>
                </a:tc>
                <a:tc>
                  <a:txBody>
                    <a:bodyPr/>
                    <a:lstStyle/>
                    <a:p>
                      <a:r>
                        <a:rPr lang="en-US" altLang="zh-CN" sz="1200" dirty="0" smtClean="0"/>
                        <a:t>100%</a:t>
                      </a:r>
                      <a:r>
                        <a:rPr lang="zh-CN" altLang="en-US" sz="1200" dirty="0" smtClean="0"/>
                        <a:t>天然来源，糖类衍生物，小分子，对映异构体</a:t>
                      </a:r>
                      <a:endParaRPr lang="zh-CN" altLang="en-US" sz="1200" dirty="0"/>
                    </a:p>
                  </a:txBody>
                  <a:tcPr anchor="ctr" anchorCtr="1"/>
                </a:tc>
              </a:tr>
              <a:tr h="289954">
                <a:tc>
                  <a:txBody>
                    <a:bodyPr/>
                    <a:lstStyle/>
                    <a:p>
                      <a:r>
                        <a:rPr lang="zh-CN" altLang="en-US" sz="1200" dirty="0" smtClean="0"/>
                        <a:t>化学名</a:t>
                      </a:r>
                      <a:endParaRPr lang="zh-CN" altLang="en-US" sz="1200" dirty="0"/>
                    </a:p>
                  </a:txBody>
                  <a:tcPr anchor="ctr" anchorCtr="1"/>
                </a:tc>
                <a:tc>
                  <a:txBody>
                    <a:bodyPr/>
                    <a:lstStyle/>
                    <a:p>
                      <a:r>
                        <a:rPr lang="en-US" altLang="zh-CN" sz="1200" dirty="0" smtClean="0"/>
                        <a:t>2-O-</a:t>
                      </a:r>
                      <a:r>
                        <a:rPr lang="el-GR" altLang="zh-CN" sz="1200" dirty="0" smtClean="0"/>
                        <a:t>α</a:t>
                      </a:r>
                      <a:r>
                        <a:rPr lang="en-US" altLang="zh-CN" sz="1200" dirty="0" smtClean="0"/>
                        <a:t>-D-</a:t>
                      </a:r>
                      <a:r>
                        <a:rPr lang="zh-CN" altLang="en-US" sz="1200" dirty="0" smtClean="0"/>
                        <a:t>吡喃葡萄糖基甘油</a:t>
                      </a:r>
                      <a:endParaRPr lang="zh-CN" altLang="en-US" sz="1200" dirty="0"/>
                    </a:p>
                  </a:txBody>
                  <a:tcPr anchor="ctr" anchorCtr="1"/>
                </a:tc>
              </a:tr>
              <a:tr h="289954">
                <a:tc>
                  <a:txBody>
                    <a:bodyPr/>
                    <a:lstStyle/>
                    <a:p>
                      <a:r>
                        <a:rPr lang="zh-CN" altLang="en-US" sz="1200" dirty="0" smtClean="0"/>
                        <a:t>分子式</a:t>
                      </a:r>
                      <a:endParaRPr lang="zh-CN" altLang="en-US" sz="1200" dirty="0"/>
                    </a:p>
                  </a:txBody>
                  <a:tcPr anchor="ctr" anchorCtr="1"/>
                </a:tc>
                <a:tc>
                  <a:txBody>
                    <a:bodyPr/>
                    <a:lstStyle/>
                    <a:p>
                      <a:r>
                        <a:rPr lang="en-US" altLang="zh-CN" sz="1200" dirty="0" smtClean="0"/>
                        <a:t>C</a:t>
                      </a:r>
                      <a:r>
                        <a:rPr lang="en-US" altLang="zh-CN" sz="1200" baseline="-25000" dirty="0" smtClean="0"/>
                        <a:t>9</a:t>
                      </a:r>
                      <a:r>
                        <a:rPr lang="en-US" altLang="zh-CN" sz="1200" dirty="0" smtClean="0"/>
                        <a:t>H</a:t>
                      </a:r>
                      <a:r>
                        <a:rPr lang="en-US" altLang="zh-CN" sz="1200" kern="1200" baseline="-25000" dirty="0" smtClean="0"/>
                        <a:t>18</a:t>
                      </a:r>
                      <a:r>
                        <a:rPr lang="en-US" altLang="zh-CN" sz="1200" dirty="0" smtClean="0"/>
                        <a:t>O</a:t>
                      </a:r>
                      <a:r>
                        <a:rPr lang="en-US" altLang="zh-CN" sz="1200" kern="1200" baseline="-25000" dirty="0" smtClean="0"/>
                        <a:t>8</a:t>
                      </a:r>
                      <a:endParaRPr lang="en-US" altLang="zh-CN" sz="1200" kern="1200" baseline="-25000" dirty="0" smtClean="0">
                        <a:solidFill>
                          <a:schemeClr val="dk1"/>
                        </a:solidFill>
                        <a:latin typeface="+mn-lt"/>
                        <a:ea typeface="+mn-ea"/>
                        <a:cs typeface="+mn-cs"/>
                      </a:endParaRPr>
                    </a:p>
                  </a:txBody>
                  <a:tcPr anchor="ctr" anchorCtr="1"/>
                </a:tc>
              </a:tr>
              <a:tr h="289954">
                <a:tc>
                  <a:txBody>
                    <a:bodyPr/>
                    <a:lstStyle/>
                    <a:p>
                      <a:r>
                        <a:rPr lang="zh-CN" altLang="en-US" sz="1200" dirty="0" smtClean="0"/>
                        <a:t>分子量</a:t>
                      </a:r>
                      <a:endParaRPr lang="zh-CN" altLang="en-US" sz="1200" dirty="0"/>
                    </a:p>
                  </a:txBody>
                  <a:tcPr anchor="ctr" anchorCtr="1"/>
                </a:tc>
                <a:tc>
                  <a:txBody>
                    <a:bodyPr/>
                    <a:lstStyle/>
                    <a:p>
                      <a:r>
                        <a:rPr lang="en-US" altLang="zh-CN" sz="1200" dirty="0" smtClean="0"/>
                        <a:t>254.24 g/mol</a:t>
                      </a:r>
                      <a:endParaRPr lang="zh-CN" altLang="en-US" sz="1200" dirty="0"/>
                    </a:p>
                  </a:txBody>
                  <a:tcPr anchor="ctr" anchorCtr="1"/>
                </a:tc>
              </a:tr>
              <a:tr h="289954">
                <a:tc>
                  <a:txBody>
                    <a:bodyPr/>
                    <a:lstStyle/>
                    <a:p>
                      <a:r>
                        <a:rPr lang="zh-CN" altLang="en-US" sz="1200" dirty="0" smtClean="0"/>
                        <a:t>浓度</a:t>
                      </a:r>
                      <a:endParaRPr lang="zh-CN" altLang="en-US" sz="1200" dirty="0"/>
                    </a:p>
                  </a:txBody>
                  <a:tcPr anchor="ctr" anchorCtr="1"/>
                </a:tc>
                <a:tc>
                  <a:txBody>
                    <a:bodyPr/>
                    <a:lstStyle/>
                    <a:p>
                      <a:r>
                        <a:rPr lang="zh-CN" altLang="en-US" sz="1200" dirty="0" smtClean="0"/>
                        <a:t>≥</a:t>
                      </a:r>
                      <a:r>
                        <a:rPr lang="en-US" altLang="zh-CN" sz="1200" dirty="0" smtClean="0"/>
                        <a:t>50%</a:t>
                      </a:r>
                      <a:endParaRPr lang="zh-CN" altLang="en-US" sz="1200" dirty="0"/>
                    </a:p>
                  </a:txBody>
                  <a:tcPr anchor="ctr" anchorCtr="1"/>
                </a:tc>
              </a:tr>
              <a:tr h="289954">
                <a:tc>
                  <a:txBody>
                    <a:bodyPr/>
                    <a:lstStyle/>
                    <a:p>
                      <a:r>
                        <a:rPr lang="zh-CN" altLang="en-US" sz="1200" dirty="0" smtClean="0"/>
                        <a:t>外观</a:t>
                      </a:r>
                      <a:endParaRPr lang="zh-CN" altLang="en-US" sz="1200" dirty="0"/>
                    </a:p>
                  </a:txBody>
                  <a:tcPr anchor="ctr" anchorCtr="1"/>
                </a:tc>
                <a:tc>
                  <a:txBody>
                    <a:bodyPr/>
                    <a:lstStyle/>
                    <a:p>
                      <a:r>
                        <a:rPr lang="zh-CN" altLang="en-US" sz="1200" dirty="0" smtClean="0"/>
                        <a:t>淡黄色液体，轻微特征气味</a:t>
                      </a:r>
                      <a:endParaRPr lang="zh-CN" altLang="en-US" sz="1200" dirty="0"/>
                    </a:p>
                  </a:txBody>
                  <a:tcPr anchor="ctr" anchorCtr="1"/>
                </a:tc>
              </a:tr>
              <a:tr h="289954">
                <a:tc>
                  <a:txBody>
                    <a:bodyPr/>
                    <a:lstStyle/>
                    <a:p>
                      <a:r>
                        <a:rPr lang="en-US" altLang="zh-CN" sz="1200" dirty="0" smtClean="0"/>
                        <a:t>pH</a:t>
                      </a:r>
                      <a:r>
                        <a:rPr lang="zh-CN" altLang="en-US" sz="1200" dirty="0" smtClean="0"/>
                        <a:t>（</a:t>
                      </a:r>
                      <a:r>
                        <a:rPr lang="en-US" altLang="zh-CN" sz="1200" dirty="0" smtClean="0"/>
                        <a:t>2%</a:t>
                      </a:r>
                      <a:r>
                        <a:rPr lang="zh-CN" altLang="en-US" sz="1200" dirty="0" smtClean="0"/>
                        <a:t>；水）</a:t>
                      </a:r>
                      <a:endParaRPr lang="zh-CN" altLang="en-US" sz="1200" dirty="0"/>
                    </a:p>
                  </a:txBody>
                  <a:tcPr anchor="ctr" anchorCtr="1"/>
                </a:tc>
                <a:tc>
                  <a:txBody>
                    <a:bodyPr/>
                    <a:lstStyle/>
                    <a:p>
                      <a:r>
                        <a:rPr lang="en-US" altLang="zh-CN" sz="1200" dirty="0" smtClean="0"/>
                        <a:t>4.5-6.0</a:t>
                      </a:r>
                      <a:endParaRPr lang="zh-CN" altLang="en-US" sz="1200" dirty="0"/>
                    </a:p>
                  </a:txBody>
                  <a:tcPr anchor="ctr" anchorCtr="1"/>
                </a:tc>
              </a:tr>
              <a:tr h="289954">
                <a:tc>
                  <a:txBody>
                    <a:bodyPr/>
                    <a:lstStyle/>
                    <a:p>
                      <a:r>
                        <a:rPr lang="zh-CN" altLang="en-US" sz="1200" dirty="0" smtClean="0"/>
                        <a:t>稳定性</a:t>
                      </a:r>
                      <a:endParaRPr lang="zh-CN" altLang="en-US" sz="1200" dirty="0"/>
                    </a:p>
                  </a:txBody>
                  <a:tcPr anchor="ctr" anchorCtr="1"/>
                </a:tc>
                <a:tc>
                  <a:txBody>
                    <a:bodyPr/>
                    <a:lstStyle/>
                    <a:p>
                      <a:r>
                        <a:rPr lang="en-US" altLang="zh-CN" sz="1200" dirty="0" smtClean="0"/>
                        <a:t>pH 3-11</a:t>
                      </a:r>
                      <a:r>
                        <a:rPr lang="zh-CN" altLang="en-US" sz="1200" dirty="0" smtClean="0"/>
                        <a:t>，光稳定，≤</a:t>
                      </a:r>
                      <a:r>
                        <a:rPr lang="en-US" altLang="zh-CN" sz="1200" dirty="0" smtClean="0"/>
                        <a:t>60</a:t>
                      </a:r>
                      <a:r>
                        <a:rPr lang="zh-CN" altLang="en-US" sz="1200" dirty="0" smtClean="0"/>
                        <a:t>℃</a:t>
                      </a:r>
                      <a:endParaRPr lang="zh-CN" altLang="en-US" sz="1200" dirty="0"/>
                    </a:p>
                  </a:txBody>
                  <a:tcPr anchor="ctr" anchorCtr="1"/>
                </a:tc>
              </a:tr>
              <a:tr h="289954">
                <a:tc>
                  <a:txBody>
                    <a:bodyPr/>
                    <a:lstStyle/>
                    <a:p>
                      <a:r>
                        <a:rPr lang="zh-CN" altLang="en-US" sz="1200" dirty="0" smtClean="0"/>
                        <a:t>溶解度</a:t>
                      </a:r>
                      <a:endParaRPr lang="zh-CN" altLang="en-US" sz="1200" dirty="0"/>
                    </a:p>
                  </a:txBody>
                  <a:tcPr anchor="ctr" anchorCtr="1"/>
                </a:tc>
                <a:tc>
                  <a:txBody>
                    <a:bodyPr/>
                    <a:lstStyle/>
                    <a:p>
                      <a:r>
                        <a:rPr lang="zh-CN" altLang="en-US" sz="1200" dirty="0" smtClean="0"/>
                        <a:t>易溶于水</a:t>
                      </a:r>
                      <a:endParaRPr lang="zh-CN" altLang="en-US" sz="1200" dirty="0"/>
                    </a:p>
                  </a:txBody>
                  <a:tcPr anchor="ctr" anchorCtr="1"/>
                </a:tc>
              </a:tr>
              <a:tr h="289954">
                <a:tc>
                  <a:txBody>
                    <a:bodyPr/>
                    <a:lstStyle/>
                    <a:p>
                      <a:r>
                        <a:rPr lang="zh-CN" altLang="en-US" sz="1200" dirty="0" smtClean="0"/>
                        <a:t>保质期</a:t>
                      </a:r>
                      <a:endParaRPr lang="zh-CN" altLang="en-US" sz="1200" dirty="0"/>
                    </a:p>
                  </a:txBody>
                  <a:tcPr anchor="ctr" anchorCtr="1"/>
                </a:tc>
                <a:tc>
                  <a:txBody>
                    <a:bodyPr/>
                    <a:lstStyle/>
                    <a:p>
                      <a:r>
                        <a:rPr lang="zh-CN" altLang="en-US" sz="1200" dirty="0" smtClean="0"/>
                        <a:t>解冻后</a:t>
                      </a:r>
                      <a:r>
                        <a:rPr lang="en-US" altLang="zh-CN" sz="1200" dirty="0" smtClean="0"/>
                        <a:t>2</a:t>
                      </a:r>
                      <a:r>
                        <a:rPr lang="zh-CN" altLang="en-US" sz="1200" dirty="0" smtClean="0"/>
                        <a:t>年，（可重复冰冻、解冻；冰冻时保存期</a:t>
                      </a:r>
                      <a:r>
                        <a:rPr lang="en-US" altLang="zh-CN" sz="1200" dirty="0" smtClean="0"/>
                        <a:t>&gt;5</a:t>
                      </a:r>
                      <a:r>
                        <a:rPr lang="zh-CN" altLang="en-US" sz="1200" dirty="0" smtClean="0"/>
                        <a:t>年），无防腐剂（无菌）</a:t>
                      </a:r>
                      <a:endParaRPr lang="zh-CN" altLang="en-US" sz="1200" dirty="0"/>
                    </a:p>
                  </a:txBody>
                  <a:tcPr anchor="ctr" anchorCtr="1"/>
                </a:tc>
              </a:tr>
              <a:tr h="289954">
                <a:tc>
                  <a:txBody>
                    <a:bodyPr/>
                    <a:lstStyle/>
                    <a:p>
                      <a:r>
                        <a:rPr lang="zh-CN" altLang="en-US" sz="1200" dirty="0" smtClean="0"/>
                        <a:t>储存条件</a:t>
                      </a:r>
                      <a:endParaRPr lang="zh-CN" altLang="en-US" sz="1200"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2</a:t>
                      </a:r>
                      <a:r>
                        <a:rPr lang="zh-CN" altLang="en-US" sz="1200" dirty="0" smtClean="0"/>
                        <a:t>℃</a:t>
                      </a:r>
                      <a:r>
                        <a:rPr lang="en-US" altLang="zh-CN" sz="1200" dirty="0" smtClean="0"/>
                        <a:t>-25</a:t>
                      </a:r>
                      <a:r>
                        <a:rPr lang="zh-CN" altLang="en-US" sz="1200" dirty="0" smtClean="0"/>
                        <a:t>℃</a:t>
                      </a:r>
                    </a:p>
                  </a:txBody>
                  <a:tcPr anchor="ctr" anchorCtr="1"/>
                </a:tc>
              </a:tr>
              <a:tr h="289954">
                <a:tc>
                  <a:txBody>
                    <a:bodyPr/>
                    <a:lstStyle/>
                    <a:p>
                      <a:r>
                        <a:rPr lang="zh-CN" altLang="en-US" sz="1200" dirty="0" smtClean="0"/>
                        <a:t>用量</a:t>
                      </a:r>
                      <a:endParaRPr lang="zh-CN" altLang="en-US" sz="1200" dirty="0"/>
                    </a:p>
                  </a:txBody>
                  <a:tcPr anchor="ctr" anchorCtr="1"/>
                </a:tc>
                <a:tc>
                  <a:txBody>
                    <a:bodyPr/>
                    <a:lstStyle/>
                    <a:p>
                      <a:r>
                        <a:rPr lang="en-US" altLang="zh-CN" sz="1200" dirty="0" smtClean="0"/>
                        <a:t>0.5-2%</a:t>
                      </a:r>
                      <a:endParaRPr lang="zh-CN" altLang="en-US" sz="1200" dirty="0"/>
                    </a:p>
                  </a:txBody>
                  <a:tcPr anchor="ctr" anchorCtr="1"/>
                </a:tc>
              </a:tr>
              <a:tr h="289954">
                <a:tc>
                  <a:txBody>
                    <a:bodyPr/>
                    <a:lstStyle/>
                    <a:p>
                      <a:r>
                        <a:rPr lang="zh-CN" altLang="en-US" sz="1200" dirty="0" smtClean="0"/>
                        <a:t>包装规格</a:t>
                      </a:r>
                      <a:endParaRPr lang="zh-CN" altLang="en-US" sz="1200" dirty="0"/>
                    </a:p>
                  </a:txBody>
                  <a:tcPr anchor="ctr" anchorCtr="1"/>
                </a:tc>
                <a:tc>
                  <a:txBody>
                    <a:bodyPr/>
                    <a:lstStyle/>
                    <a:p>
                      <a:r>
                        <a:rPr lang="en-US" altLang="zh-CN" sz="1200" dirty="0" smtClean="0"/>
                        <a:t>1kg</a:t>
                      </a:r>
                      <a:endParaRPr lang="zh-CN" altLang="en-US" sz="1200" dirty="0"/>
                    </a:p>
                  </a:txBody>
                  <a:tcPr anchor="ctr" anchorCtr="1"/>
                </a:tc>
              </a:tr>
              <a:tr h="289954">
                <a:tc>
                  <a:txBody>
                    <a:bodyPr/>
                    <a:lstStyle/>
                    <a:p>
                      <a:r>
                        <a:rPr lang="zh-CN" altLang="en-US" sz="1200" dirty="0" smtClean="0"/>
                        <a:t>生产过程</a:t>
                      </a:r>
                      <a:endParaRPr lang="zh-CN" altLang="en-US" sz="1200" dirty="0"/>
                    </a:p>
                  </a:txBody>
                  <a:tcPr anchor="ctr" anchorCtr="1"/>
                </a:tc>
                <a:tc>
                  <a:txBody>
                    <a:bodyPr/>
                    <a:lstStyle/>
                    <a:p>
                      <a:r>
                        <a:rPr lang="zh-CN" altLang="en-US" sz="1200" dirty="0" smtClean="0"/>
                        <a:t>酶促反应</a:t>
                      </a:r>
                      <a:r>
                        <a:rPr lang="en-US" altLang="zh-CN" sz="1200" dirty="0" smtClean="0"/>
                        <a:t>/</a:t>
                      </a:r>
                      <a:r>
                        <a:rPr lang="zh-CN" altLang="en-US" sz="1200" dirty="0" smtClean="0"/>
                        <a:t>生物催化过程</a:t>
                      </a:r>
                      <a:endParaRPr lang="zh-CN" altLang="en-US" sz="1200" dirty="0"/>
                    </a:p>
                  </a:txBody>
                  <a:tcPr anchor="ctr" anchorCtr="1"/>
                </a:tc>
              </a:tr>
              <a:tr h="289954">
                <a:tc>
                  <a:txBody>
                    <a:bodyPr/>
                    <a:lstStyle/>
                    <a:p>
                      <a:r>
                        <a:rPr lang="zh-CN" altLang="en-US" sz="1200" dirty="0" smtClean="0"/>
                        <a:t>来源</a:t>
                      </a:r>
                      <a:endParaRPr lang="zh-CN" altLang="en-US" sz="1200" dirty="0"/>
                    </a:p>
                  </a:txBody>
                  <a:tcPr anchor="ctr" anchorCtr="1"/>
                </a:tc>
                <a:tc>
                  <a:txBody>
                    <a:bodyPr/>
                    <a:lstStyle/>
                    <a:p>
                      <a:r>
                        <a:rPr lang="zh-CN" altLang="en-US" sz="1200" dirty="0" smtClean="0"/>
                        <a:t>密罗木活性成分</a:t>
                      </a:r>
                      <a:endParaRPr lang="en-US" altLang="zh-CN" sz="1200" dirty="0" smtClean="0"/>
                    </a:p>
                    <a:p>
                      <a:r>
                        <a:rPr lang="zh-CN" altLang="en-US" sz="1200" dirty="0" smtClean="0"/>
                        <a:t>耐盐蓝藻菌生产</a:t>
                      </a:r>
                      <a:endParaRPr lang="zh-CN" altLang="en-US" sz="1200" dirty="0"/>
                    </a:p>
                  </a:txBody>
                  <a:tcPr anchor="ctr" anchorCtr="1"/>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785794"/>
            <a:ext cx="8229600" cy="1143000"/>
          </a:xfrm>
        </p:spPr>
        <p:txBody>
          <a:bodyPr>
            <a:normAutofit/>
          </a:bodyPr>
          <a:lstStyle/>
          <a:p>
            <a:pPr algn="l"/>
            <a:r>
              <a:rPr lang="zh-CN" altLang="en-US" sz="3200" dirty="0" smtClean="0"/>
              <a:t>配方指南</a:t>
            </a:r>
          </a:p>
        </p:txBody>
      </p:sp>
      <p:sp>
        <p:nvSpPr>
          <p:cNvPr id="3" name="TextBox 2"/>
          <p:cNvSpPr txBox="1"/>
          <p:nvPr/>
        </p:nvSpPr>
        <p:spPr>
          <a:xfrm>
            <a:off x="500034" y="2000240"/>
            <a:ext cx="7929618" cy="3970318"/>
          </a:xfrm>
          <a:prstGeom prst="rect">
            <a:avLst/>
          </a:prstGeom>
          <a:noFill/>
        </p:spPr>
        <p:txBody>
          <a:bodyPr wrap="square" rtlCol="0">
            <a:spAutoFit/>
          </a:bodyPr>
          <a:lstStyle/>
          <a:p>
            <a:pPr>
              <a:buFont typeface="Arial" pitchFamily="34" charset="0"/>
              <a:buChar char="•"/>
            </a:pPr>
            <a:r>
              <a:rPr lang="zh-CN" altLang="en-US" sz="2800" dirty="0" smtClean="0"/>
              <a:t>使用量：</a:t>
            </a:r>
            <a:r>
              <a:rPr lang="en-US" altLang="zh-CN" sz="2800" dirty="0" smtClean="0"/>
              <a:t>0.5-2%</a:t>
            </a:r>
            <a:r>
              <a:rPr lang="zh-CN" altLang="en-US" sz="2800" dirty="0" smtClean="0"/>
              <a:t>，抗氧化配方推荐使用</a:t>
            </a:r>
            <a:r>
              <a:rPr lang="en-US" altLang="zh-CN" sz="2800" dirty="0" smtClean="0"/>
              <a:t>1%</a:t>
            </a:r>
          </a:p>
          <a:p>
            <a:pPr>
              <a:buFont typeface="Arial" pitchFamily="34" charset="0"/>
              <a:buChar char="•"/>
            </a:pPr>
            <a:endParaRPr lang="en-US" altLang="zh-CN" sz="2800" dirty="0" smtClean="0"/>
          </a:p>
          <a:p>
            <a:pPr>
              <a:buFont typeface="Arial" pitchFamily="34" charset="0"/>
              <a:buChar char="•"/>
            </a:pPr>
            <a:r>
              <a:rPr lang="zh-CN" altLang="en-US" sz="2800" dirty="0" smtClean="0"/>
              <a:t>与其他化妆品活性物无不兼容现象</a:t>
            </a:r>
            <a:endParaRPr lang="en-US" altLang="zh-CN" sz="2800" dirty="0" smtClean="0"/>
          </a:p>
          <a:p>
            <a:pPr>
              <a:buFont typeface="Arial" pitchFamily="34" charset="0"/>
              <a:buChar char="•"/>
            </a:pPr>
            <a:endParaRPr lang="en-US" altLang="zh-CN" sz="2800" dirty="0" smtClean="0"/>
          </a:p>
          <a:p>
            <a:pPr>
              <a:buFont typeface="Arial" pitchFamily="34" charset="0"/>
              <a:buChar char="•"/>
            </a:pPr>
            <a:r>
              <a:rPr lang="zh-CN" altLang="en-US" sz="2800" dirty="0" smtClean="0"/>
              <a:t>可在乳化前直接加入水相中，热水或冷水均可</a:t>
            </a:r>
            <a:endParaRPr lang="en-US" altLang="zh-CN" sz="2800" dirty="0" smtClean="0"/>
          </a:p>
          <a:p>
            <a:pPr>
              <a:buFont typeface="Arial" pitchFamily="34" charset="0"/>
              <a:buChar char="•"/>
            </a:pPr>
            <a:endParaRPr lang="en-US" altLang="zh-CN" sz="2800" dirty="0" smtClean="0"/>
          </a:p>
          <a:p>
            <a:pPr>
              <a:buFont typeface="Arial" pitchFamily="34" charset="0"/>
              <a:buChar char="•"/>
            </a:pPr>
            <a:r>
              <a:rPr lang="zh-CN" altLang="en-US" sz="2800" dirty="0" smtClean="0"/>
              <a:t>稳定性：</a:t>
            </a:r>
            <a:r>
              <a:rPr lang="en-US" altLang="zh-CN" sz="2800" dirty="0" smtClean="0"/>
              <a:t>pH 3-11</a:t>
            </a:r>
            <a:r>
              <a:rPr lang="zh-CN" altLang="en-US" sz="2800" dirty="0" smtClean="0"/>
              <a:t>；≤</a:t>
            </a:r>
            <a:r>
              <a:rPr lang="en-US" altLang="zh-CN" sz="2800" dirty="0" smtClean="0"/>
              <a:t>60</a:t>
            </a:r>
            <a:r>
              <a:rPr lang="zh-CN" altLang="en-US" sz="2800" dirty="0" smtClean="0"/>
              <a:t>℃</a:t>
            </a:r>
            <a:endParaRPr lang="en-US" altLang="zh-CN" sz="2800" dirty="0" smtClean="0"/>
          </a:p>
          <a:p>
            <a:pPr>
              <a:buFont typeface="Arial" pitchFamily="34" charset="0"/>
              <a:buChar char="•"/>
            </a:pPr>
            <a:endParaRPr lang="en-US" altLang="zh-CN" sz="2800" dirty="0" smtClean="0"/>
          </a:p>
          <a:p>
            <a:pPr>
              <a:buFont typeface="Arial" pitchFamily="34" charset="0"/>
              <a:buChar char="•"/>
            </a:pPr>
            <a:r>
              <a:rPr lang="zh-CN" altLang="en-US" sz="2800" dirty="0" smtClean="0"/>
              <a:t>易溶于水</a:t>
            </a:r>
            <a:endParaRPr lang="zh-CN" alt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857240"/>
            <a:ext cx="8229600" cy="1143000"/>
          </a:xfrm>
        </p:spPr>
        <p:txBody>
          <a:bodyPr>
            <a:normAutofit/>
          </a:bodyPr>
          <a:lstStyle/>
          <a:p>
            <a:pPr algn="l"/>
            <a:r>
              <a:rPr lang="zh-CN" altLang="en-US" sz="3200" dirty="0" smtClean="0"/>
              <a:t>安全数据</a:t>
            </a:r>
          </a:p>
        </p:txBody>
      </p:sp>
      <p:sp>
        <p:nvSpPr>
          <p:cNvPr id="3" name="TextBox 2"/>
          <p:cNvSpPr txBox="1"/>
          <p:nvPr/>
        </p:nvSpPr>
        <p:spPr>
          <a:xfrm>
            <a:off x="569953" y="2155820"/>
            <a:ext cx="6054863" cy="3970318"/>
          </a:xfrm>
          <a:prstGeom prst="rect">
            <a:avLst/>
          </a:prstGeom>
          <a:noFill/>
        </p:spPr>
        <p:txBody>
          <a:bodyPr wrap="none" rtlCol="0">
            <a:spAutoFit/>
          </a:bodyPr>
          <a:lstStyle/>
          <a:p>
            <a:pPr>
              <a:buFont typeface="Arial" pitchFamily="34" charset="0"/>
              <a:buChar char="•"/>
            </a:pPr>
            <a:r>
              <a:rPr lang="zh-CN" altLang="en-US" sz="2800" dirty="0" smtClean="0"/>
              <a:t>皮肤刺激试验：无刺激</a:t>
            </a:r>
            <a:endParaRPr lang="en-US" altLang="zh-CN" sz="2800" dirty="0" smtClean="0"/>
          </a:p>
          <a:p>
            <a:pPr>
              <a:buFont typeface="Arial" pitchFamily="34" charset="0"/>
              <a:buChar char="•"/>
            </a:pPr>
            <a:endParaRPr lang="en-US" altLang="zh-CN" sz="2800" dirty="0" smtClean="0"/>
          </a:p>
          <a:p>
            <a:pPr>
              <a:buFont typeface="Arial" pitchFamily="34" charset="0"/>
              <a:buChar char="•"/>
            </a:pPr>
            <a:r>
              <a:rPr lang="zh-CN" altLang="en-US" sz="2800" dirty="0" smtClean="0"/>
              <a:t>细胞毒性（中性红摄取实验）：无毒</a:t>
            </a:r>
            <a:endParaRPr lang="en-US" altLang="zh-CN" sz="2800" dirty="0" smtClean="0"/>
          </a:p>
          <a:p>
            <a:pPr>
              <a:buFont typeface="Arial" pitchFamily="34" charset="0"/>
              <a:buChar char="•"/>
            </a:pPr>
            <a:endParaRPr lang="en-US" altLang="zh-CN" sz="2800" dirty="0" smtClean="0"/>
          </a:p>
          <a:p>
            <a:pPr>
              <a:buFont typeface="Arial" pitchFamily="34" charset="0"/>
              <a:buChar char="•"/>
            </a:pPr>
            <a:r>
              <a:rPr lang="zh-CN" altLang="en-US" sz="2800" dirty="0" smtClean="0"/>
              <a:t>眼刺激：无刺激</a:t>
            </a:r>
            <a:endParaRPr lang="en-US" altLang="zh-CN" sz="2800" dirty="0" smtClean="0"/>
          </a:p>
          <a:p>
            <a:pPr>
              <a:buFont typeface="Arial" pitchFamily="34" charset="0"/>
              <a:buChar char="•"/>
            </a:pPr>
            <a:endParaRPr lang="en-US" altLang="zh-CN" sz="2800" dirty="0" smtClean="0"/>
          </a:p>
          <a:p>
            <a:pPr>
              <a:buFont typeface="Arial" pitchFamily="34" charset="0"/>
              <a:buChar char="•"/>
            </a:pPr>
            <a:r>
              <a:rPr lang="zh-CN" altLang="en-US" sz="2800" dirty="0" smtClean="0"/>
              <a:t>突变性：无突变</a:t>
            </a:r>
            <a:endParaRPr lang="en-US" altLang="zh-CN" sz="2800" dirty="0" smtClean="0"/>
          </a:p>
          <a:p>
            <a:pPr>
              <a:buFont typeface="Arial" pitchFamily="34" charset="0"/>
              <a:buChar char="•"/>
            </a:pPr>
            <a:endParaRPr lang="en-US" altLang="zh-CN" sz="2800" dirty="0" smtClean="0"/>
          </a:p>
          <a:p>
            <a:pPr>
              <a:buFont typeface="Arial" pitchFamily="34" charset="0"/>
              <a:buChar char="•"/>
            </a:pPr>
            <a:r>
              <a:rPr lang="zh-CN" altLang="en-US" sz="2800" dirty="0" smtClean="0"/>
              <a:t>皮肤相容性：无刺激</a:t>
            </a:r>
            <a:r>
              <a:rPr lang="en-US" altLang="zh-CN" sz="2800" dirty="0" smtClean="0"/>
              <a:t>/</a:t>
            </a:r>
            <a:r>
              <a:rPr lang="zh-CN" altLang="en-US" sz="2800" dirty="0" smtClean="0"/>
              <a:t>无过敏</a:t>
            </a:r>
            <a:endParaRPr lang="en-US" altLang="zh-CN" sz="2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57232"/>
            <a:ext cx="8229600" cy="1143000"/>
          </a:xfrm>
        </p:spPr>
        <p:txBody>
          <a:bodyPr>
            <a:normAutofit/>
          </a:bodyPr>
          <a:lstStyle/>
          <a:p>
            <a:pPr algn="l"/>
            <a:r>
              <a:rPr lang="zh-CN" altLang="en-US" sz="3200" dirty="0" smtClean="0"/>
              <a:t>更多性能</a:t>
            </a:r>
          </a:p>
        </p:txBody>
      </p:sp>
      <p:sp>
        <p:nvSpPr>
          <p:cNvPr id="3" name="TextBox 2"/>
          <p:cNvSpPr txBox="1"/>
          <p:nvPr/>
        </p:nvSpPr>
        <p:spPr>
          <a:xfrm>
            <a:off x="428596" y="2000240"/>
            <a:ext cx="7715304" cy="4216539"/>
          </a:xfrm>
          <a:prstGeom prst="rect">
            <a:avLst/>
          </a:prstGeom>
          <a:noFill/>
        </p:spPr>
        <p:txBody>
          <a:bodyPr wrap="square" rtlCol="0">
            <a:spAutoFit/>
          </a:bodyPr>
          <a:lstStyle/>
          <a:p>
            <a:r>
              <a:rPr lang="zh-CN" altLang="en-US" sz="2400" dirty="0" smtClean="0"/>
              <a:t>其他性能（来源：科技文献）</a:t>
            </a:r>
            <a:endParaRPr lang="en-US" altLang="zh-CN" sz="2400" dirty="0" smtClean="0"/>
          </a:p>
          <a:p>
            <a:endParaRPr lang="en-US" altLang="zh-CN" sz="2400" dirty="0" smtClean="0"/>
          </a:p>
          <a:p>
            <a:pPr>
              <a:buFont typeface="Arial" pitchFamily="34" charset="0"/>
              <a:buChar char="•"/>
            </a:pPr>
            <a:r>
              <a:rPr lang="en-US" altLang="zh-CN" sz="2000" b="1" dirty="0" err="1" smtClean="0"/>
              <a:t>Glycoin</a:t>
            </a:r>
            <a:r>
              <a:rPr lang="en-US" sz="2000" b="1" baseline="30000" dirty="0" smtClean="0"/>
              <a:t>®</a:t>
            </a:r>
            <a:r>
              <a:rPr lang="en-US" altLang="zh-CN" sz="2000" b="1" dirty="0" smtClean="0"/>
              <a:t> </a:t>
            </a:r>
            <a:r>
              <a:rPr lang="en-US" altLang="zh-CN" sz="2000" b="1" dirty="0" smtClean="0">
                <a:solidFill>
                  <a:srgbClr val="00B050"/>
                </a:solidFill>
              </a:rPr>
              <a:t>Natural </a:t>
            </a:r>
            <a:r>
              <a:rPr lang="zh-CN" altLang="en-US" sz="2000" b="1" dirty="0" smtClean="0"/>
              <a:t>（格莱可因</a:t>
            </a:r>
            <a:r>
              <a:rPr lang="en-US" sz="2000" b="1" baseline="30000" dirty="0" smtClean="0"/>
              <a:t>®</a:t>
            </a:r>
            <a:r>
              <a:rPr lang="zh-CN" altLang="en-US" sz="2000" b="1" dirty="0" smtClean="0">
                <a:solidFill>
                  <a:srgbClr val="00B050"/>
                </a:solidFill>
              </a:rPr>
              <a:t>天然素</a:t>
            </a:r>
            <a:r>
              <a:rPr lang="zh-CN" altLang="en-US" sz="2000" b="1" dirty="0" smtClean="0"/>
              <a:t>）</a:t>
            </a:r>
            <a:r>
              <a:rPr lang="zh-CN" altLang="en-US" sz="2000" dirty="0" smtClean="0"/>
              <a:t>具有蔗糖的甜味，但无苦涩味，且不会导致龋齿。</a:t>
            </a:r>
            <a:endParaRPr lang="en-US" altLang="zh-CN" sz="2000" dirty="0" smtClean="0"/>
          </a:p>
          <a:p>
            <a:pPr>
              <a:buFont typeface="Arial" pitchFamily="34" charset="0"/>
              <a:buChar char="•"/>
            </a:pPr>
            <a:endParaRPr lang="en-US" altLang="zh-CN" sz="2000" dirty="0" smtClean="0"/>
          </a:p>
          <a:p>
            <a:pPr>
              <a:buFont typeface="Arial" pitchFamily="34" charset="0"/>
              <a:buChar char="•"/>
            </a:pPr>
            <a:r>
              <a:rPr lang="en-US" altLang="zh-CN" sz="2000" b="1" dirty="0" err="1" smtClean="0"/>
              <a:t>Glycoin</a:t>
            </a:r>
            <a:r>
              <a:rPr lang="en-US" sz="2000" b="1" baseline="30000" dirty="0" smtClean="0"/>
              <a:t>®</a:t>
            </a:r>
            <a:r>
              <a:rPr lang="en-US" altLang="zh-CN" sz="2000" b="1" dirty="0" smtClean="0"/>
              <a:t> </a:t>
            </a:r>
            <a:r>
              <a:rPr lang="en-US" altLang="zh-CN" sz="2000" b="1" dirty="0" smtClean="0">
                <a:solidFill>
                  <a:srgbClr val="00B050"/>
                </a:solidFill>
              </a:rPr>
              <a:t>Natural </a:t>
            </a:r>
            <a:r>
              <a:rPr lang="zh-CN" altLang="en-US" sz="2000" b="1" dirty="0" smtClean="0"/>
              <a:t>（格莱可因</a:t>
            </a:r>
            <a:r>
              <a:rPr lang="en-US" sz="2000" b="1" baseline="30000" dirty="0" smtClean="0"/>
              <a:t>®</a:t>
            </a:r>
            <a:r>
              <a:rPr lang="zh-CN" altLang="en-US" sz="2000" b="1" dirty="0" smtClean="0">
                <a:solidFill>
                  <a:srgbClr val="00B050"/>
                </a:solidFill>
              </a:rPr>
              <a:t>天然素</a:t>
            </a:r>
            <a:r>
              <a:rPr lang="zh-CN" altLang="en-US" sz="2000" b="1" dirty="0" smtClean="0"/>
              <a:t>）</a:t>
            </a:r>
            <a:r>
              <a:rPr lang="zh-CN" altLang="en-US" sz="2000" dirty="0" smtClean="0"/>
              <a:t>可消化酶从而抑制二糖分解；降低血糖浓度</a:t>
            </a:r>
            <a:r>
              <a:rPr lang="en-US" altLang="zh-CN" sz="2000" dirty="0" smtClean="0"/>
              <a:t>——</a:t>
            </a:r>
            <a:r>
              <a:rPr lang="zh-CN" altLang="en-US" sz="2000" dirty="0" smtClean="0"/>
              <a:t>可作为降低卡路里摄入的物质</a:t>
            </a:r>
            <a:endParaRPr lang="en-US" altLang="zh-CN" sz="2000" dirty="0" smtClean="0"/>
          </a:p>
          <a:p>
            <a:pPr>
              <a:buFont typeface="Arial" pitchFamily="34" charset="0"/>
              <a:buChar char="•"/>
            </a:pPr>
            <a:endParaRPr lang="en-US" altLang="zh-CN" sz="2000" dirty="0" smtClean="0"/>
          </a:p>
          <a:p>
            <a:pPr>
              <a:buFont typeface="Arial" pitchFamily="34" charset="0"/>
              <a:buChar char="•"/>
            </a:pPr>
            <a:r>
              <a:rPr lang="en-US" altLang="zh-CN" sz="2000" b="1" dirty="0" err="1" smtClean="0"/>
              <a:t>Glycoin</a:t>
            </a:r>
            <a:r>
              <a:rPr lang="en-US" sz="2000" b="1" baseline="30000" dirty="0" smtClean="0"/>
              <a:t>®</a:t>
            </a:r>
            <a:r>
              <a:rPr lang="en-US" altLang="zh-CN" sz="2000" b="1" dirty="0" smtClean="0"/>
              <a:t> </a:t>
            </a:r>
            <a:r>
              <a:rPr lang="en-US" altLang="zh-CN" sz="2000" b="1" dirty="0" smtClean="0">
                <a:solidFill>
                  <a:srgbClr val="00B050"/>
                </a:solidFill>
              </a:rPr>
              <a:t>Natural </a:t>
            </a:r>
            <a:r>
              <a:rPr lang="zh-CN" altLang="en-US" sz="2000" b="1" dirty="0" smtClean="0"/>
              <a:t>（格莱可因</a:t>
            </a:r>
            <a:r>
              <a:rPr lang="en-US" sz="2000" b="1" baseline="30000" dirty="0" smtClean="0"/>
              <a:t>®</a:t>
            </a:r>
            <a:r>
              <a:rPr lang="zh-CN" altLang="en-US" sz="2000" b="1" dirty="0" smtClean="0">
                <a:solidFill>
                  <a:srgbClr val="00B050"/>
                </a:solidFill>
              </a:rPr>
              <a:t>天然素</a:t>
            </a:r>
            <a:r>
              <a:rPr lang="zh-CN" altLang="en-US" sz="2000" b="1" dirty="0" smtClean="0"/>
              <a:t>）</a:t>
            </a:r>
            <a:r>
              <a:rPr lang="zh-CN" altLang="en-US" sz="2000" dirty="0" smtClean="0"/>
              <a:t>有助抑制脂肪细胞中的中性脂肪</a:t>
            </a:r>
            <a:endParaRPr lang="en-US" altLang="zh-CN" sz="2000" dirty="0" smtClean="0"/>
          </a:p>
          <a:p>
            <a:pPr>
              <a:buFont typeface="Arial" pitchFamily="34" charset="0"/>
              <a:buChar char="•"/>
            </a:pPr>
            <a:endParaRPr lang="en-US" altLang="zh-CN" sz="2000" dirty="0" smtClean="0"/>
          </a:p>
          <a:p>
            <a:pPr>
              <a:buFont typeface="Arial" pitchFamily="34" charset="0"/>
              <a:buChar char="•"/>
            </a:pPr>
            <a:r>
              <a:rPr lang="en-US" altLang="zh-CN" sz="2000" b="1" dirty="0" err="1" smtClean="0"/>
              <a:t>Glycoin</a:t>
            </a:r>
            <a:r>
              <a:rPr lang="en-US" sz="2000" b="1" baseline="30000" dirty="0" smtClean="0"/>
              <a:t>®</a:t>
            </a:r>
            <a:r>
              <a:rPr lang="en-US" altLang="zh-CN" sz="2000" b="1" dirty="0" smtClean="0"/>
              <a:t> </a:t>
            </a:r>
            <a:r>
              <a:rPr lang="en-US" altLang="zh-CN" sz="2000" b="1" dirty="0" smtClean="0">
                <a:solidFill>
                  <a:srgbClr val="00B050"/>
                </a:solidFill>
              </a:rPr>
              <a:t>Natural </a:t>
            </a:r>
            <a:r>
              <a:rPr lang="zh-CN" altLang="en-US" sz="2000" b="1" dirty="0" smtClean="0"/>
              <a:t>（格莱可因</a:t>
            </a:r>
            <a:r>
              <a:rPr lang="en-US" sz="2000" b="1" baseline="30000" dirty="0" smtClean="0"/>
              <a:t>®</a:t>
            </a:r>
            <a:r>
              <a:rPr lang="zh-CN" altLang="en-US" sz="2000" b="1" dirty="0" smtClean="0">
                <a:solidFill>
                  <a:srgbClr val="00B050"/>
                </a:solidFill>
              </a:rPr>
              <a:t>天然素</a:t>
            </a:r>
            <a:r>
              <a:rPr lang="zh-CN" altLang="en-US" sz="2000" b="1" dirty="0" smtClean="0"/>
              <a:t>）</a:t>
            </a:r>
            <a:r>
              <a:rPr lang="zh-CN" altLang="en-US" sz="2000" dirty="0" smtClean="0"/>
              <a:t>可使酶稳定，保护乳酸脱氢酶受光不变性。</a:t>
            </a:r>
            <a:endParaRPr lang="zh-CN" alt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0118" y="785802"/>
            <a:ext cx="8229600" cy="1143000"/>
          </a:xfrm>
        </p:spPr>
        <p:txBody>
          <a:bodyPr>
            <a:normAutofit/>
          </a:bodyPr>
          <a:lstStyle/>
          <a:p>
            <a:pPr algn="l"/>
            <a:r>
              <a:rPr lang="zh-CN" altLang="en-US" sz="2800" dirty="0" smtClean="0"/>
              <a:t>不死草</a:t>
            </a:r>
            <a:r>
              <a:rPr lang="en-US" altLang="zh-CN" sz="2800" dirty="0" smtClean="0"/>
              <a:t>——</a:t>
            </a:r>
            <a:r>
              <a:rPr lang="zh-CN" altLang="en-US" sz="2800" dirty="0" smtClean="0"/>
              <a:t>天然的超强生命力</a:t>
            </a:r>
            <a:endParaRPr lang="zh-CN" altLang="en-US" sz="2800" dirty="0"/>
          </a:p>
        </p:txBody>
      </p:sp>
      <p:pic>
        <p:nvPicPr>
          <p:cNvPr id="2050" name="Picture 2"/>
          <p:cNvPicPr>
            <a:picLocks noChangeAspect="1" noChangeArrowheads="1"/>
          </p:cNvPicPr>
          <p:nvPr/>
        </p:nvPicPr>
        <p:blipFill>
          <a:blip r:embed="rId2" cstate="print"/>
          <a:srcRect/>
          <a:stretch>
            <a:fillRect/>
          </a:stretch>
        </p:blipFill>
        <p:spPr bwMode="auto">
          <a:xfrm>
            <a:off x="428596" y="1928802"/>
            <a:ext cx="3447122" cy="335758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429124" y="1928802"/>
            <a:ext cx="3573251" cy="3286148"/>
          </a:xfrm>
          <a:prstGeom prst="rect">
            <a:avLst/>
          </a:prstGeom>
          <a:noFill/>
          <a:ln w="9525">
            <a:noFill/>
            <a:miter lim="800000"/>
            <a:headEnd/>
            <a:tailEnd/>
          </a:ln>
          <a:effectLst/>
        </p:spPr>
      </p:pic>
      <p:sp>
        <p:nvSpPr>
          <p:cNvPr id="5" name="TextBox 4"/>
          <p:cNvSpPr txBox="1"/>
          <p:nvPr/>
        </p:nvSpPr>
        <p:spPr>
          <a:xfrm>
            <a:off x="1000100" y="5786454"/>
            <a:ext cx="2031325" cy="369332"/>
          </a:xfrm>
          <a:prstGeom prst="rect">
            <a:avLst/>
          </a:prstGeom>
          <a:noFill/>
        </p:spPr>
        <p:txBody>
          <a:bodyPr wrap="none" rtlCol="0">
            <a:spAutoFit/>
          </a:bodyPr>
          <a:lstStyle/>
          <a:p>
            <a:r>
              <a:rPr lang="zh-CN" altLang="en-US" dirty="0" smtClean="0"/>
              <a:t>干燥季节的不死草</a:t>
            </a:r>
            <a:endParaRPr lang="zh-CN" altLang="en-US" dirty="0"/>
          </a:p>
        </p:txBody>
      </p:sp>
      <p:sp>
        <p:nvSpPr>
          <p:cNvPr id="6" name="TextBox 5"/>
          <p:cNvSpPr txBox="1"/>
          <p:nvPr/>
        </p:nvSpPr>
        <p:spPr>
          <a:xfrm>
            <a:off x="5715008" y="5786454"/>
            <a:ext cx="1569660" cy="369332"/>
          </a:xfrm>
          <a:prstGeom prst="rect">
            <a:avLst/>
          </a:prstGeom>
          <a:noFill/>
        </p:spPr>
        <p:txBody>
          <a:bodyPr wrap="none" rtlCol="0">
            <a:spAutoFit/>
          </a:bodyPr>
          <a:lstStyle/>
          <a:p>
            <a:r>
              <a:rPr lang="zh-CN" altLang="en-US" dirty="0" smtClean="0"/>
              <a:t>雨后的不死草</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785794"/>
            <a:ext cx="8229600" cy="1143000"/>
          </a:xfrm>
        </p:spPr>
        <p:txBody>
          <a:bodyPr>
            <a:normAutofit/>
          </a:bodyPr>
          <a:lstStyle/>
          <a:p>
            <a:r>
              <a:rPr lang="zh-CN" altLang="en-US" sz="3200" dirty="0" smtClean="0"/>
              <a:t>不死草</a:t>
            </a:r>
            <a:r>
              <a:rPr lang="en-US" altLang="zh-CN" sz="3200" dirty="0" smtClean="0"/>
              <a:t>——</a:t>
            </a:r>
            <a:r>
              <a:rPr lang="zh-CN" altLang="en-US" sz="3200" dirty="0" smtClean="0"/>
              <a:t>自然的奇迹</a:t>
            </a:r>
            <a:endParaRPr lang="zh-CN" altLang="en-US" sz="3200" dirty="0"/>
          </a:p>
        </p:txBody>
      </p:sp>
      <p:pic>
        <p:nvPicPr>
          <p:cNvPr id="4" name="不死草开花.mov">
            <a:hlinkClick r:id="" action="ppaction://media"/>
          </p:cNvPr>
          <p:cNvPicPr>
            <a:picLocks noRot="1" noChangeAspect="1"/>
          </p:cNvPicPr>
          <p:nvPr>
            <a:videoFile r:link="rId1"/>
          </p:nvPr>
        </p:nvPicPr>
        <p:blipFill>
          <a:blip r:embed="rId3"/>
          <a:stretch>
            <a:fillRect/>
          </a:stretch>
        </p:blipFill>
        <p:spPr>
          <a:xfrm>
            <a:off x="785786" y="1928802"/>
            <a:ext cx="7072362" cy="44172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928678"/>
            <a:ext cx="8229600" cy="1143000"/>
          </a:xfrm>
        </p:spPr>
        <p:txBody>
          <a:bodyPr>
            <a:normAutofit/>
          </a:bodyPr>
          <a:lstStyle/>
          <a:p>
            <a:pPr algn="l"/>
            <a:r>
              <a:rPr lang="zh-CN" altLang="en-US" sz="3200" dirty="0" smtClean="0"/>
              <a:t>密罗木</a:t>
            </a:r>
            <a:r>
              <a:rPr lang="en-US" altLang="zh-CN" sz="3200" dirty="0" smtClean="0"/>
              <a:t>——</a:t>
            </a:r>
            <a:r>
              <a:rPr lang="zh-CN" altLang="en-US" sz="3200" dirty="0" smtClean="0"/>
              <a:t>天然的超强生命力</a:t>
            </a:r>
            <a:endParaRPr lang="zh-CN" altLang="en-US" sz="3200" dirty="0"/>
          </a:p>
        </p:txBody>
      </p:sp>
      <p:sp>
        <p:nvSpPr>
          <p:cNvPr id="3" name="TextBox 2"/>
          <p:cNvSpPr txBox="1"/>
          <p:nvPr/>
        </p:nvSpPr>
        <p:spPr>
          <a:xfrm>
            <a:off x="214282" y="2500306"/>
            <a:ext cx="4643470" cy="3631763"/>
          </a:xfrm>
          <a:prstGeom prst="rect">
            <a:avLst/>
          </a:prstGeom>
          <a:noFill/>
        </p:spPr>
        <p:txBody>
          <a:bodyPr wrap="square" rtlCol="0">
            <a:spAutoFit/>
          </a:bodyPr>
          <a:lstStyle/>
          <a:p>
            <a:pPr>
              <a:buFont typeface="Arial" pitchFamily="34" charset="0"/>
              <a:buChar char="•"/>
            </a:pPr>
            <a:r>
              <a:rPr lang="en-US" altLang="zh-CN" sz="2200" b="1" dirty="0" err="1" smtClean="0"/>
              <a:t>Glycoin</a:t>
            </a:r>
            <a:r>
              <a:rPr lang="en-US" sz="2200" b="1" baseline="30000" dirty="0" smtClean="0"/>
              <a:t>®</a:t>
            </a:r>
            <a:r>
              <a:rPr lang="en-US" altLang="zh-CN" sz="2200" b="1" dirty="0" smtClean="0"/>
              <a:t> </a:t>
            </a:r>
            <a:r>
              <a:rPr lang="en-US" altLang="zh-CN" sz="2200" b="1" dirty="0" smtClean="0">
                <a:solidFill>
                  <a:srgbClr val="00B050"/>
                </a:solidFill>
              </a:rPr>
              <a:t>Natural </a:t>
            </a:r>
            <a:r>
              <a:rPr lang="zh-CN" altLang="en-US" sz="2200" b="1" dirty="0" smtClean="0"/>
              <a:t>（格莱可因</a:t>
            </a:r>
            <a:r>
              <a:rPr lang="en-US" sz="2200" b="1" baseline="30000" dirty="0" smtClean="0"/>
              <a:t>®</a:t>
            </a:r>
            <a:r>
              <a:rPr lang="zh-CN" altLang="en-US" sz="2000" b="1" dirty="0" smtClean="0">
                <a:solidFill>
                  <a:srgbClr val="00B050"/>
                </a:solidFill>
              </a:rPr>
              <a:t>天然素 </a:t>
            </a:r>
            <a:r>
              <a:rPr lang="zh-CN" altLang="en-US" sz="2000" b="1" dirty="0" smtClean="0"/>
              <a:t>）</a:t>
            </a:r>
            <a:r>
              <a:rPr lang="zh-CN" altLang="en-US" sz="2200" dirty="0" smtClean="0">
                <a:solidFill>
                  <a:srgbClr val="00B050"/>
                </a:solidFill>
              </a:rPr>
              <a:t> </a:t>
            </a:r>
            <a:r>
              <a:rPr lang="zh-CN" altLang="en-US" sz="2400" dirty="0" smtClean="0"/>
              <a:t>是密罗木的主要活性成分，对密罗木在长期干旱环境中存活是必不可少的。</a:t>
            </a:r>
            <a:endParaRPr lang="en-US" altLang="zh-CN" sz="2400" dirty="0" smtClean="0"/>
          </a:p>
          <a:p>
            <a:pPr>
              <a:buFont typeface="Arial" pitchFamily="34" charset="0"/>
              <a:buChar char="•"/>
            </a:pPr>
            <a:endParaRPr lang="en-US" altLang="zh-CN" sz="2400" dirty="0" smtClean="0"/>
          </a:p>
          <a:p>
            <a:pPr>
              <a:buFont typeface="Arial" pitchFamily="34" charset="0"/>
              <a:buChar char="•"/>
            </a:pPr>
            <a:r>
              <a:rPr lang="en-US" altLang="zh-CN" sz="2200" b="1" dirty="0" err="1" smtClean="0"/>
              <a:t>Glycoin</a:t>
            </a:r>
            <a:r>
              <a:rPr lang="en-US" sz="2200" b="1" baseline="30000" dirty="0" smtClean="0"/>
              <a:t>®</a:t>
            </a:r>
            <a:r>
              <a:rPr lang="en-US" altLang="zh-CN" sz="2200" b="1" dirty="0" smtClean="0"/>
              <a:t> </a:t>
            </a:r>
            <a:r>
              <a:rPr lang="en-US" altLang="zh-CN" sz="2200" b="1" dirty="0" smtClean="0">
                <a:solidFill>
                  <a:srgbClr val="00B050"/>
                </a:solidFill>
              </a:rPr>
              <a:t>Natural </a:t>
            </a:r>
            <a:r>
              <a:rPr lang="zh-CN" altLang="en-US" sz="2200" b="1" dirty="0" smtClean="0"/>
              <a:t>（格莱可因</a:t>
            </a:r>
            <a:r>
              <a:rPr lang="en-US" sz="2000" b="1" baseline="30000" dirty="0" smtClean="0"/>
              <a:t>®</a:t>
            </a:r>
            <a:r>
              <a:rPr lang="zh-CN" altLang="en-US" sz="2000" b="1" dirty="0" smtClean="0">
                <a:solidFill>
                  <a:srgbClr val="00B050"/>
                </a:solidFill>
              </a:rPr>
              <a:t>天然素</a:t>
            </a:r>
            <a:r>
              <a:rPr lang="zh-CN" altLang="en-US" sz="2000" b="1" dirty="0" smtClean="0"/>
              <a:t>）</a:t>
            </a:r>
            <a:r>
              <a:rPr lang="zh-CN" altLang="en-US" sz="2400" dirty="0" smtClean="0"/>
              <a:t>使密罗木起死回生</a:t>
            </a:r>
            <a:r>
              <a:rPr lang="en-US" altLang="zh-CN" sz="2400" dirty="0" smtClean="0"/>
              <a:t>——</a:t>
            </a:r>
            <a:r>
              <a:rPr lang="zh-CN" altLang="en-US" sz="2400" dirty="0" smtClean="0"/>
              <a:t>它能激活长期干旱环境（</a:t>
            </a:r>
            <a:r>
              <a:rPr lang="zh-CN" altLang="en-US" sz="2400" dirty="0" smtClean="0">
                <a:solidFill>
                  <a:srgbClr val="FF0000"/>
                </a:solidFill>
              </a:rPr>
              <a:t>高达</a:t>
            </a:r>
            <a:r>
              <a:rPr lang="en-US" altLang="zh-CN" sz="2400" dirty="0" smtClean="0">
                <a:solidFill>
                  <a:srgbClr val="FF0000"/>
                </a:solidFill>
              </a:rPr>
              <a:t>50</a:t>
            </a:r>
            <a:r>
              <a:rPr lang="zh-CN" altLang="en-US" sz="2400" dirty="0" smtClean="0">
                <a:solidFill>
                  <a:srgbClr val="FF0000"/>
                </a:solidFill>
              </a:rPr>
              <a:t>年！</a:t>
            </a:r>
            <a:r>
              <a:rPr lang="zh-CN" altLang="en-US" sz="2400" dirty="0" smtClean="0"/>
              <a:t>）中的细胞，赋予密罗木新生。</a:t>
            </a:r>
            <a:endParaRPr lang="en-US" altLang="zh-CN" sz="2400" dirty="0" smtClean="0"/>
          </a:p>
          <a:p>
            <a:endParaRPr lang="zh-CN" altLang="en-US" dirty="0"/>
          </a:p>
        </p:txBody>
      </p:sp>
      <p:pic>
        <p:nvPicPr>
          <p:cNvPr id="2050" name="Picture 2"/>
          <p:cNvPicPr>
            <a:picLocks noChangeAspect="1" noChangeArrowheads="1"/>
          </p:cNvPicPr>
          <p:nvPr/>
        </p:nvPicPr>
        <p:blipFill>
          <a:blip r:embed="rId2"/>
          <a:srcRect/>
          <a:stretch>
            <a:fillRect/>
          </a:stretch>
        </p:blipFill>
        <p:spPr bwMode="auto">
          <a:xfrm>
            <a:off x="4929190" y="1928802"/>
            <a:ext cx="3219741" cy="214314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929191" y="4214818"/>
            <a:ext cx="3214709" cy="24110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138" y="857240"/>
            <a:ext cx="8229600" cy="1143000"/>
          </a:xfrm>
        </p:spPr>
        <p:txBody>
          <a:bodyPr>
            <a:normAutofit/>
          </a:bodyPr>
          <a:lstStyle/>
          <a:p>
            <a:r>
              <a:rPr lang="zh-CN" altLang="en-US" sz="3200" dirty="0" smtClean="0"/>
              <a:t>密罗木</a:t>
            </a:r>
            <a:endParaRPr lang="zh-CN" altLang="en-US" sz="3200" dirty="0"/>
          </a:p>
        </p:txBody>
      </p:sp>
      <p:pic>
        <p:nvPicPr>
          <p:cNvPr id="4098" name="Picture 2"/>
          <p:cNvPicPr>
            <a:picLocks noChangeAspect="1" noChangeArrowheads="1"/>
          </p:cNvPicPr>
          <p:nvPr/>
        </p:nvPicPr>
        <p:blipFill>
          <a:blip r:embed="rId2"/>
          <a:srcRect/>
          <a:stretch>
            <a:fillRect/>
          </a:stretch>
        </p:blipFill>
        <p:spPr bwMode="auto">
          <a:xfrm>
            <a:off x="190501" y="1785926"/>
            <a:ext cx="7810523" cy="3905262"/>
          </a:xfrm>
          <a:prstGeom prst="rect">
            <a:avLst/>
          </a:prstGeom>
          <a:noFill/>
          <a:ln w="9525">
            <a:noFill/>
            <a:miter lim="800000"/>
            <a:headEnd/>
            <a:tailEnd/>
          </a:ln>
          <a:effectLst/>
        </p:spPr>
      </p:pic>
      <p:sp>
        <p:nvSpPr>
          <p:cNvPr id="5" name="TextBox 4"/>
          <p:cNvSpPr txBox="1"/>
          <p:nvPr/>
        </p:nvSpPr>
        <p:spPr>
          <a:xfrm>
            <a:off x="1480259" y="5715016"/>
            <a:ext cx="877163" cy="369332"/>
          </a:xfrm>
          <a:prstGeom prst="rect">
            <a:avLst/>
          </a:prstGeom>
          <a:noFill/>
        </p:spPr>
        <p:txBody>
          <a:bodyPr wrap="none" rtlCol="0">
            <a:spAutoFit/>
          </a:bodyPr>
          <a:lstStyle/>
          <a:p>
            <a:r>
              <a:rPr lang="zh-CN" altLang="en-US" dirty="0" smtClean="0"/>
              <a:t>干燥时</a:t>
            </a:r>
            <a:endParaRPr lang="zh-CN" altLang="en-US" dirty="0"/>
          </a:p>
        </p:txBody>
      </p:sp>
      <p:sp>
        <p:nvSpPr>
          <p:cNvPr id="6" name="TextBox 5"/>
          <p:cNvSpPr txBox="1"/>
          <p:nvPr/>
        </p:nvSpPr>
        <p:spPr>
          <a:xfrm>
            <a:off x="5572132" y="5715016"/>
            <a:ext cx="877163" cy="369332"/>
          </a:xfrm>
          <a:prstGeom prst="rect">
            <a:avLst/>
          </a:prstGeom>
          <a:noFill/>
        </p:spPr>
        <p:txBody>
          <a:bodyPr wrap="none" rtlCol="0">
            <a:spAutoFit/>
          </a:bodyPr>
          <a:lstStyle/>
          <a:p>
            <a:r>
              <a:rPr lang="zh-CN" altLang="en-US" dirty="0" smtClean="0"/>
              <a:t>见水后</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8726" y="1142984"/>
            <a:ext cx="8229600" cy="1143000"/>
          </a:xfrm>
        </p:spPr>
        <p:txBody>
          <a:bodyPr>
            <a:normAutofit/>
          </a:bodyPr>
          <a:lstStyle/>
          <a:p>
            <a:r>
              <a:rPr lang="zh-CN" altLang="en-US" sz="3200" dirty="0" smtClean="0"/>
              <a:t>不死藻</a:t>
            </a:r>
            <a:r>
              <a:rPr lang="en-US" altLang="zh-CN" sz="3200" dirty="0" smtClean="0"/>
              <a:t>——</a:t>
            </a:r>
            <a:r>
              <a:rPr lang="zh-CN" altLang="en-US" sz="3200" dirty="0" smtClean="0"/>
              <a:t>天然的超强生命力</a:t>
            </a:r>
            <a:endParaRPr lang="zh-CN" altLang="en-US" sz="3200" dirty="0"/>
          </a:p>
        </p:txBody>
      </p:sp>
      <p:sp>
        <p:nvSpPr>
          <p:cNvPr id="4" name="TextBox 3"/>
          <p:cNvSpPr txBox="1"/>
          <p:nvPr/>
        </p:nvSpPr>
        <p:spPr>
          <a:xfrm>
            <a:off x="500034" y="2786058"/>
            <a:ext cx="4214842" cy="1569660"/>
          </a:xfrm>
          <a:prstGeom prst="rect">
            <a:avLst/>
          </a:prstGeom>
          <a:noFill/>
        </p:spPr>
        <p:txBody>
          <a:bodyPr wrap="square" rtlCol="0">
            <a:spAutoFit/>
          </a:bodyPr>
          <a:lstStyle/>
          <a:p>
            <a:r>
              <a:rPr lang="en-US" altLang="zh-CN" sz="2200" b="1" dirty="0" err="1" smtClean="0"/>
              <a:t>Glycoin</a:t>
            </a:r>
            <a:r>
              <a:rPr lang="en-US" sz="2200" b="1" baseline="30000" dirty="0" smtClean="0"/>
              <a:t>®</a:t>
            </a:r>
            <a:r>
              <a:rPr lang="en-US" altLang="zh-CN" sz="2200" b="1" dirty="0" smtClean="0"/>
              <a:t> </a:t>
            </a:r>
            <a:r>
              <a:rPr lang="en-US" altLang="zh-CN" sz="2200" b="1" dirty="0" smtClean="0">
                <a:solidFill>
                  <a:srgbClr val="00B050"/>
                </a:solidFill>
              </a:rPr>
              <a:t>Natural </a:t>
            </a:r>
            <a:r>
              <a:rPr lang="zh-CN" altLang="en-US" sz="2200" b="1" dirty="0" smtClean="0"/>
              <a:t>（格莱可因</a:t>
            </a:r>
            <a:r>
              <a:rPr lang="en-US" sz="2200" b="1" baseline="30000" dirty="0" smtClean="0"/>
              <a:t>®</a:t>
            </a:r>
            <a:r>
              <a:rPr lang="zh-CN" altLang="en-US" sz="2200" b="1" dirty="0" smtClean="0">
                <a:solidFill>
                  <a:srgbClr val="00B050"/>
                </a:solidFill>
              </a:rPr>
              <a:t>天然素</a:t>
            </a:r>
            <a:r>
              <a:rPr lang="zh-CN" altLang="en-US" sz="2200" b="1" dirty="0" smtClean="0"/>
              <a:t>）</a:t>
            </a:r>
            <a:r>
              <a:rPr lang="zh-CN" altLang="en-US" sz="2400" dirty="0" smtClean="0"/>
              <a:t>还可由耐盐的蓝绿藻（蓝藻菌）产生，保护机体免受渗透压伤害。</a:t>
            </a:r>
            <a:endParaRPr lang="zh-CN" altLang="en-US" sz="2400" dirty="0"/>
          </a:p>
        </p:txBody>
      </p:sp>
      <p:pic>
        <p:nvPicPr>
          <p:cNvPr id="3074" name="Picture 2"/>
          <p:cNvPicPr>
            <a:picLocks noChangeAspect="1" noChangeArrowheads="1"/>
          </p:cNvPicPr>
          <p:nvPr/>
        </p:nvPicPr>
        <p:blipFill>
          <a:blip r:embed="rId2"/>
          <a:srcRect/>
          <a:stretch>
            <a:fillRect/>
          </a:stretch>
        </p:blipFill>
        <p:spPr bwMode="auto">
          <a:xfrm>
            <a:off x="5000628" y="2500306"/>
            <a:ext cx="3357586" cy="2388204"/>
          </a:xfrm>
          <a:prstGeom prst="rect">
            <a:avLst/>
          </a:prstGeom>
          <a:noFill/>
          <a:ln w="9525">
            <a:noFill/>
            <a:miter lim="800000"/>
            <a:headEnd/>
            <a:tailEnd/>
          </a:ln>
          <a:effectLst/>
        </p:spPr>
      </p:pic>
      <p:sp>
        <p:nvSpPr>
          <p:cNvPr id="6" name="TextBox 5"/>
          <p:cNvSpPr txBox="1"/>
          <p:nvPr/>
        </p:nvSpPr>
        <p:spPr>
          <a:xfrm>
            <a:off x="6357950" y="5072074"/>
            <a:ext cx="928694" cy="369332"/>
          </a:xfrm>
          <a:prstGeom prst="rect">
            <a:avLst/>
          </a:prstGeom>
          <a:noFill/>
        </p:spPr>
        <p:txBody>
          <a:bodyPr wrap="square" rtlCol="0">
            <a:spAutoFit/>
          </a:bodyPr>
          <a:lstStyle/>
          <a:p>
            <a:r>
              <a:rPr lang="zh-CN" altLang="en-US" dirty="0" smtClean="0"/>
              <a:t>蓝绿藻</a:t>
            </a:r>
            <a:endParaRPr lang="zh-CN" altLang="en-US" dirty="0"/>
          </a:p>
        </p:txBody>
      </p:sp>
      <p:sp>
        <p:nvSpPr>
          <p:cNvPr id="7" name="TextBox 6"/>
          <p:cNvSpPr txBox="1"/>
          <p:nvPr/>
        </p:nvSpPr>
        <p:spPr>
          <a:xfrm>
            <a:off x="571472" y="5715016"/>
            <a:ext cx="7494359" cy="553998"/>
          </a:xfrm>
          <a:prstGeom prst="rect">
            <a:avLst/>
          </a:prstGeom>
          <a:solidFill>
            <a:schemeClr val="accent6">
              <a:lumMod val="60000"/>
              <a:lumOff val="40000"/>
            </a:schemeClr>
          </a:solidFill>
        </p:spPr>
        <p:txBody>
          <a:bodyPr wrap="none" rtlCol="0">
            <a:spAutoFit/>
          </a:bodyPr>
          <a:lstStyle/>
          <a:p>
            <a:r>
              <a:rPr lang="zh-CN" altLang="en-US" sz="3000" dirty="0" smtClean="0">
                <a:solidFill>
                  <a:srgbClr val="FF0000"/>
                </a:solidFill>
                <a:latin typeface="黑体" pitchFamily="49" charset="-122"/>
                <a:ea typeface="黑体" pitchFamily="49" charset="-122"/>
              </a:rPr>
              <a:t>为何完全脱水的情况下细胞结构没有损坏？</a:t>
            </a:r>
            <a:endParaRPr lang="zh-CN" altLang="en-US" sz="3000" dirty="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1142984"/>
            <a:ext cx="8229600" cy="1143000"/>
          </a:xfrm>
        </p:spPr>
        <p:txBody>
          <a:bodyPr>
            <a:normAutofit/>
          </a:bodyPr>
          <a:lstStyle/>
          <a:p>
            <a:pPr algn="l"/>
            <a:r>
              <a:rPr lang="zh-CN" altLang="en-US" sz="3200" dirty="0" smtClean="0"/>
              <a:t>答案就是</a:t>
            </a:r>
            <a:r>
              <a:rPr lang="en-US" altLang="zh-CN" sz="3200" dirty="0" smtClean="0"/>
              <a:t>——</a:t>
            </a:r>
            <a:r>
              <a:rPr lang="en-US" altLang="zh-CN" sz="3200" dirty="0" err="1" smtClean="0"/>
              <a:t>Glycoin</a:t>
            </a:r>
            <a:r>
              <a:rPr lang="en-US" sz="3200" b="1" baseline="30000" dirty="0" smtClean="0"/>
              <a:t>®</a:t>
            </a:r>
            <a:r>
              <a:rPr lang="en-US" altLang="zh-CN" sz="3200" dirty="0" smtClean="0"/>
              <a:t> </a:t>
            </a:r>
            <a:r>
              <a:rPr lang="en-US" altLang="zh-CN" sz="3200" dirty="0" smtClean="0">
                <a:solidFill>
                  <a:srgbClr val="00B050"/>
                </a:solidFill>
              </a:rPr>
              <a:t>Natural </a:t>
            </a:r>
            <a:br>
              <a:rPr lang="en-US" altLang="zh-CN" sz="3200" dirty="0" smtClean="0">
                <a:solidFill>
                  <a:srgbClr val="00B050"/>
                </a:solidFill>
              </a:rPr>
            </a:br>
            <a:r>
              <a:rPr lang="en-US" altLang="zh-CN" sz="3200" dirty="0" smtClean="0">
                <a:solidFill>
                  <a:srgbClr val="00B050"/>
                </a:solidFill>
              </a:rPr>
              <a:t>                          </a:t>
            </a:r>
            <a:r>
              <a:rPr lang="zh-CN" altLang="en-US" sz="2800" b="1" dirty="0" smtClean="0"/>
              <a:t>格莱可因</a:t>
            </a:r>
            <a:r>
              <a:rPr lang="en-US" sz="2800" b="1" baseline="30000" dirty="0" smtClean="0"/>
              <a:t>®</a:t>
            </a:r>
            <a:r>
              <a:rPr lang="zh-CN" altLang="en-US" sz="2800" b="1" dirty="0" smtClean="0">
                <a:solidFill>
                  <a:srgbClr val="00B050"/>
                </a:solidFill>
              </a:rPr>
              <a:t>天然素</a:t>
            </a:r>
            <a:endParaRPr lang="zh-CN" altLang="en-US" sz="2800" b="1" dirty="0"/>
          </a:p>
        </p:txBody>
      </p:sp>
      <p:sp>
        <p:nvSpPr>
          <p:cNvPr id="3" name="TextBox 2"/>
          <p:cNvSpPr txBox="1"/>
          <p:nvPr/>
        </p:nvSpPr>
        <p:spPr>
          <a:xfrm>
            <a:off x="500034" y="2428868"/>
            <a:ext cx="7358114" cy="830997"/>
          </a:xfrm>
          <a:prstGeom prst="rect">
            <a:avLst/>
          </a:prstGeom>
          <a:noFill/>
        </p:spPr>
        <p:txBody>
          <a:bodyPr wrap="square" rtlCol="0">
            <a:spAutoFit/>
          </a:bodyPr>
          <a:lstStyle/>
          <a:p>
            <a:r>
              <a:rPr lang="zh-CN" altLang="en-US" sz="2400" dirty="0" smtClean="0"/>
              <a:t>在干旱季节，密罗木必须要面临几乎所有细胞中的水流失的压力。</a:t>
            </a:r>
            <a:endParaRPr lang="zh-CN" altLang="en-US" sz="2400" dirty="0"/>
          </a:p>
        </p:txBody>
      </p:sp>
      <p:sp>
        <p:nvSpPr>
          <p:cNvPr id="5" name="TextBox 4"/>
          <p:cNvSpPr txBox="1"/>
          <p:nvPr/>
        </p:nvSpPr>
        <p:spPr>
          <a:xfrm>
            <a:off x="500035" y="3429000"/>
            <a:ext cx="7429552" cy="3046988"/>
          </a:xfrm>
          <a:prstGeom prst="rect">
            <a:avLst/>
          </a:prstGeom>
          <a:noFill/>
        </p:spPr>
        <p:txBody>
          <a:bodyPr wrap="square" rtlCol="0">
            <a:spAutoFit/>
          </a:bodyPr>
          <a:lstStyle/>
          <a:p>
            <a:r>
              <a:rPr lang="zh-CN" altLang="en-US" sz="2400" dirty="0" smtClean="0"/>
              <a:t>在这个时期</a:t>
            </a:r>
            <a:endParaRPr lang="en-US" altLang="zh-CN" sz="2400" dirty="0" smtClean="0"/>
          </a:p>
          <a:p>
            <a:endParaRPr lang="en-US" altLang="zh-CN" sz="2400" dirty="0" smtClean="0"/>
          </a:p>
          <a:p>
            <a:pPr marL="342900" indent="-342900"/>
            <a:r>
              <a:rPr lang="en-US" altLang="zh-CN" sz="2400" b="1" dirty="0" err="1" smtClean="0"/>
              <a:t>Glycoin</a:t>
            </a:r>
            <a:r>
              <a:rPr lang="en-US" sz="2400" b="1" baseline="30000" dirty="0" smtClean="0"/>
              <a:t>®</a:t>
            </a:r>
            <a:r>
              <a:rPr lang="en-US" altLang="zh-CN" sz="2400" b="1" dirty="0" smtClean="0"/>
              <a:t> </a:t>
            </a:r>
            <a:r>
              <a:rPr lang="en-US" altLang="zh-CN" sz="2400" b="1" dirty="0" smtClean="0">
                <a:solidFill>
                  <a:srgbClr val="00B050"/>
                </a:solidFill>
              </a:rPr>
              <a:t>Natural </a:t>
            </a:r>
            <a:r>
              <a:rPr lang="zh-CN" altLang="en-US" sz="2400" b="1" dirty="0" smtClean="0"/>
              <a:t>（格莱可因</a:t>
            </a:r>
            <a:r>
              <a:rPr lang="en-US" sz="2400" b="1" baseline="30000" dirty="0" smtClean="0"/>
              <a:t>®</a:t>
            </a:r>
            <a:r>
              <a:rPr lang="zh-CN" altLang="en-US" sz="2400" b="1" dirty="0" smtClean="0">
                <a:solidFill>
                  <a:srgbClr val="00B050"/>
                </a:solidFill>
              </a:rPr>
              <a:t>天然素 </a:t>
            </a:r>
            <a:r>
              <a:rPr lang="zh-CN" altLang="en-US" sz="2400" b="1" dirty="0" smtClean="0"/>
              <a:t>）</a:t>
            </a:r>
            <a:endParaRPr lang="en-US" altLang="zh-CN" sz="2400" b="1" dirty="0" smtClean="0"/>
          </a:p>
          <a:p>
            <a:pPr marL="342900" indent="-342900"/>
            <a:endParaRPr lang="en-US" altLang="zh-CN" sz="2400" dirty="0" smtClean="0">
              <a:solidFill>
                <a:srgbClr val="00B050"/>
              </a:solidFill>
            </a:endParaRPr>
          </a:p>
          <a:p>
            <a:pPr marL="342900" indent="-342900">
              <a:buFont typeface="+mj-lt"/>
              <a:buAutoNum type="arabicPeriod"/>
            </a:pPr>
            <a:r>
              <a:rPr lang="zh-CN" altLang="en-US" sz="2400" dirty="0" smtClean="0"/>
              <a:t>保护细胞膜和细胞结构不变性、不损坏</a:t>
            </a:r>
            <a:endParaRPr lang="en-US" altLang="zh-CN" sz="2400" dirty="0" smtClean="0"/>
          </a:p>
          <a:p>
            <a:pPr marL="342900" indent="-342900"/>
            <a:endParaRPr lang="en-US" altLang="zh-CN" sz="2400" dirty="0" smtClean="0"/>
          </a:p>
          <a:p>
            <a:pPr marL="342900" indent="-342900"/>
            <a:r>
              <a:rPr lang="en-US" altLang="zh-CN" sz="2400" dirty="0" smtClean="0"/>
              <a:t>2.  </a:t>
            </a:r>
            <a:r>
              <a:rPr lang="zh-CN" altLang="en-US" sz="2400" dirty="0" smtClean="0"/>
              <a:t>具有优异的锁水能力</a:t>
            </a:r>
            <a:r>
              <a:rPr lang="en-US" altLang="zh-CN" sz="2400" dirty="0" smtClean="0"/>
              <a:t>——</a:t>
            </a:r>
            <a:r>
              <a:rPr lang="zh-CN" altLang="en-US" sz="2400" dirty="0" smtClean="0"/>
              <a:t>即使栖息地湿度很低，细胞中的水依然存在</a:t>
            </a:r>
            <a:endParaRPr lang="zh-CN" alt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3713</TotalTime>
  <Words>3400</Words>
  <PresentationFormat>全屏显示(4:3)</PresentationFormat>
  <Paragraphs>407</Paragraphs>
  <Slides>39</Slides>
  <Notes>0</Notes>
  <HiddenSlides>0</HiddenSlides>
  <MMClips>2</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Office 主题</vt:lpstr>
      <vt:lpstr>     格莱可因®天然素                                ——细胞激活剂</vt:lpstr>
      <vt:lpstr>极端恶劣的环境下，生命依然可能存在……</vt:lpstr>
      <vt:lpstr>Extremoltyes——同一家族，不同功效</vt:lpstr>
      <vt:lpstr>不死草——天然的超强生命力</vt:lpstr>
      <vt:lpstr>不死草——自然的奇迹</vt:lpstr>
      <vt:lpstr>密罗木——天然的超强生命力</vt:lpstr>
      <vt:lpstr>密罗木</vt:lpstr>
      <vt:lpstr>不死藻——天然的超强生命力</vt:lpstr>
      <vt:lpstr>答案就是——Glycoin® Natural                            格莱可因®天然素</vt:lpstr>
      <vt:lpstr>产品信息</vt:lpstr>
      <vt:lpstr>保护细胞膜稳定(1/2)</vt:lpstr>
      <vt:lpstr>保护细胞膜稳定(2/2)</vt:lpstr>
      <vt:lpstr>保护细胞膜稳定（背景）</vt:lpstr>
      <vt:lpstr>应用：</vt:lpstr>
      <vt:lpstr>膜稳定性（细胞保护）</vt:lpstr>
      <vt:lpstr>锁水力——类似透明质酸</vt:lpstr>
      <vt:lpstr>8h长效保湿——体内实验</vt:lpstr>
      <vt:lpstr>天然细胞激活剂</vt:lpstr>
      <vt:lpstr>实验概览：体内</vt:lpstr>
      <vt:lpstr>实验概览：体外</vt:lpstr>
      <vt:lpstr>抗老化功效——体内实验</vt:lpstr>
      <vt:lpstr>皮肤厚度及密度（背景）</vt:lpstr>
      <vt:lpstr>增加皮肤厚度及密度——体内实验</vt:lpstr>
      <vt:lpstr>减轻皮肤发红（抗红疹）——体内实验</vt:lpstr>
      <vt:lpstr>总结</vt:lpstr>
      <vt:lpstr>延缓老化：加速老化细胞中I型胶原蛋白前体的生成</vt:lpstr>
      <vt:lpstr>提高抗氧化性——增加SOD1</vt:lpstr>
      <vt:lpstr>增强细胞活力——提高新陈代谢</vt:lpstr>
      <vt:lpstr>增强细胞活力——增加老化细胞的ATP</vt:lpstr>
      <vt:lpstr>不同浓度对细胞活力增加的影响</vt:lpstr>
      <vt:lpstr>幻灯片 31</vt:lpstr>
      <vt:lpstr>伤口愈合/组织修复——离体实验</vt:lpstr>
      <vt:lpstr>伤口愈合/组织再生——体外实验</vt:lpstr>
      <vt:lpstr>伤口愈合/组织修复功效——体外实验</vt:lpstr>
      <vt:lpstr>伤口愈合/组织修复——总结</vt:lpstr>
      <vt:lpstr>产品描述</vt:lpstr>
      <vt:lpstr>配方指南</vt:lpstr>
      <vt:lpstr>安全数据</vt:lpstr>
      <vt:lpstr>更多性能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天然的甘氨酸                            ——细胞激活器</dc:title>
  <dc:creator>abc-pc</dc:creator>
  <cp:lastModifiedBy>abc-pc</cp:lastModifiedBy>
  <cp:revision>209</cp:revision>
  <dcterms:created xsi:type="dcterms:W3CDTF">2015-05-05T07:53:36Z</dcterms:created>
  <dcterms:modified xsi:type="dcterms:W3CDTF">2016-04-06T07:13:37Z</dcterms:modified>
</cp:coreProperties>
</file>